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7"/>
  </p:notesMasterIdLst>
  <p:sldIdLst>
    <p:sldId id="256" r:id="rId2"/>
    <p:sldId id="257" r:id="rId3"/>
    <p:sldId id="259" r:id="rId4"/>
    <p:sldId id="261" r:id="rId5"/>
    <p:sldId id="1582" r:id="rId6"/>
    <p:sldId id="1583" r:id="rId7"/>
    <p:sldId id="1588" r:id="rId8"/>
    <p:sldId id="1590" r:id="rId9"/>
    <p:sldId id="1591" r:id="rId10"/>
    <p:sldId id="1594" r:id="rId11"/>
    <p:sldId id="1593" r:id="rId12"/>
    <p:sldId id="1596" r:id="rId13"/>
    <p:sldId id="1597" r:id="rId14"/>
    <p:sldId id="1598" r:id="rId15"/>
    <p:sldId id="1586" r:id="rId16"/>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3"/>
    <p:restoredTop sz="97030"/>
  </p:normalViewPr>
  <p:slideViewPr>
    <p:cSldViewPr snapToGrid="0" snapToObjects="1">
      <p:cViewPr>
        <p:scale>
          <a:sx n="120" d="100"/>
          <a:sy n="120" d="100"/>
        </p:scale>
        <p:origin x="4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199A0-DE8C-A44D-B749-56BBF0D02994}" type="datetimeFigureOut">
              <a:rPr lang="en-JP" smtClean="0"/>
              <a:t>2022/12/18</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E7F9EC-01AD-054E-843B-AD20672D31CE}" type="slidenum">
              <a:rPr lang="en-JP" smtClean="0"/>
              <a:t>‹#›</a:t>
            </a:fld>
            <a:endParaRPr lang="en-JP"/>
          </a:p>
        </p:txBody>
      </p:sp>
    </p:spTree>
    <p:extLst>
      <p:ext uri="{BB962C8B-B14F-4D97-AF65-F5344CB8AC3E}">
        <p14:creationId xmlns:p14="http://schemas.microsoft.com/office/powerpoint/2010/main" val="3313555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68E7F9EC-01AD-054E-843B-AD20672D31CE}" type="slidenum">
              <a:rPr lang="en-JP" smtClean="0"/>
              <a:t>1</a:t>
            </a:fld>
            <a:endParaRPr lang="en-JP"/>
          </a:p>
        </p:txBody>
      </p:sp>
    </p:spTree>
    <p:extLst>
      <p:ext uri="{BB962C8B-B14F-4D97-AF65-F5344CB8AC3E}">
        <p14:creationId xmlns:p14="http://schemas.microsoft.com/office/powerpoint/2010/main" val="336837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68E7F9EC-01AD-054E-843B-AD20672D31CE}" type="slidenum">
              <a:rPr lang="en-JP" smtClean="0"/>
              <a:t>2</a:t>
            </a:fld>
            <a:endParaRPr lang="en-JP"/>
          </a:p>
        </p:txBody>
      </p:sp>
    </p:spTree>
    <p:extLst>
      <p:ext uri="{BB962C8B-B14F-4D97-AF65-F5344CB8AC3E}">
        <p14:creationId xmlns:p14="http://schemas.microsoft.com/office/powerpoint/2010/main" val="374882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68E7F9EC-01AD-054E-843B-AD20672D31CE}" type="slidenum">
              <a:rPr lang="en-JP" smtClean="0"/>
              <a:t>3</a:t>
            </a:fld>
            <a:endParaRPr lang="en-JP"/>
          </a:p>
        </p:txBody>
      </p:sp>
    </p:spTree>
    <p:extLst>
      <p:ext uri="{BB962C8B-B14F-4D97-AF65-F5344CB8AC3E}">
        <p14:creationId xmlns:p14="http://schemas.microsoft.com/office/powerpoint/2010/main" val="1194665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7C81-7D8E-EBE0-87D6-DF475EF95D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D26FD7A6-BD7F-1C9D-AF37-C50F649124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5358D7C6-8C61-D3B8-09FC-CCB9D6047B94}"/>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5" name="Footer Placeholder 4">
            <a:extLst>
              <a:ext uri="{FF2B5EF4-FFF2-40B4-BE49-F238E27FC236}">
                <a16:creationId xmlns:a16="http://schemas.microsoft.com/office/drawing/2014/main" id="{17B79AB5-8761-640B-A69C-70E74A4D9675}"/>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88557CA6-B44F-51E8-57BC-642AD206BEDF}"/>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787839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90678-AF55-6A83-AA60-017F9447F31C}"/>
              </a:ext>
            </a:extLst>
          </p:cNvPr>
          <p:cNvSpPr>
            <a:spLocks noGrp="1"/>
          </p:cNvSpPr>
          <p:nvPr>
            <p:ph type="title"/>
          </p:nvPr>
        </p:nvSpPr>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250F7987-46E3-DF59-3465-000B44EE0B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7DB26180-8691-BA86-FAA6-EEECCF14C8EA}"/>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5" name="Footer Placeholder 4">
            <a:extLst>
              <a:ext uri="{FF2B5EF4-FFF2-40B4-BE49-F238E27FC236}">
                <a16:creationId xmlns:a16="http://schemas.microsoft.com/office/drawing/2014/main" id="{67B34675-7D0A-440C-12B6-BFE14EC18208}"/>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9F7CC63E-5F20-A16E-B334-96484EB56CB6}"/>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3781325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EB0A6-EAEC-2F94-91F8-58F95075D8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6873F176-3F5B-7704-7315-7952097BE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256793D7-1A38-6E6B-2854-8D825520AA16}"/>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5" name="Footer Placeholder 4">
            <a:extLst>
              <a:ext uri="{FF2B5EF4-FFF2-40B4-BE49-F238E27FC236}">
                <a16:creationId xmlns:a16="http://schemas.microsoft.com/office/drawing/2014/main" id="{E391F02B-081F-03A0-678F-A37B282F752E}"/>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F23B4AA8-FA6C-6C51-16DA-1EF5768596AD}"/>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994216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B1FE-9CB2-A0A8-18FF-88AC19185752}"/>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909CC05E-AD44-EC53-8F6B-AAA9DEAB6A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23FA8671-B574-F789-6348-33376252B374}"/>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5" name="Footer Placeholder 4">
            <a:extLst>
              <a:ext uri="{FF2B5EF4-FFF2-40B4-BE49-F238E27FC236}">
                <a16:creationId xmlns:a16="http://schemas.microsoft.com/office/drawing/2014/main" id="{30213765-B77A-E8B8-42AC-90DCE4FB13E9}"/>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5773B77A-EE7C-BD7B-1619-BB1E02999ACF}"/>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286093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3D95-0563-399D-ED11-ADDE55DED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41FC26A5-D71B-0E87-3680-8932873178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0D2FA0-B924-AD8F-6A2E-217B4E15F3E0}"/>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5" name="Footer Placeholder 4">
            <a:extLst>
              <a:ext uri="{FF2B5EF4-FFF2-40B4-BE49-F238E27FC236}">
                <a16:creationId xmlns:a16="http://schemas.microsoft.com/office/drawing/2014/main" id="{2E2C444C-D385-E160-8E9B-673D447372E0}"/>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13A41DB6-BF53-00A2-67F4-DD471C06D374}"/>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280820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2516C-332E-29E2-C285-2E43FE33DA22}"/>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8C27FF0A-F90D-3F67-9370-498418A329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F68423D4-2436-AD87-2B7E-F7008C20A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Date Placeholder 4">
            <a:extLst>
              <a:ext uri="{FF2B5EF4-FFF2-40B4-BE49-F238E27FC236}">
                <a16:creationId xmlns:a16="http://schemas.microsoft.com/office/drawing/2014/main" id="{CC4E3A70-FDDF-C6D3-085A-5A5C5BD5BDEB}"/>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6" name="Footer Placeholder 5">
            <a:extLst>
              <a:ext uri="{FF2B5EF4-FFF2-40B4-BE49-F238E27FC236}">
                <a16:creationId xmlns:a16="http://schemas.microsoft.com/office/drawing/2014/main" id="{24907DC5-04A9-FC61-92AD-3B5F44FEFC9E}"/>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933C6A61-4F98-8BA5-8E1A-BF0CB36F8CC0}"/>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2473708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5745-B902-EA3F-3608-87A7E0112517}"/>
              </a:ext>
            </a:extLst>
          </p:cNvPr>
          <p:cNvSpPr>
            <a:spLocks noGrp="1"/>
          </p:cNvSpPr>
          <p:nvPr>
            <p:ph type="title"/>
          </p:nvPr>
        </p:nvSpPr>
        <p:spPr>
          <a:xfrm>
            <a:off x="839788" y="365125"/>
            <a:ext cx="10515600" cy="1325563"/>
          </a:xfr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58DA1359-9106-ECB7-DE9F-D66D92C744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1EFB58-E5C1-A4C7-E1EF-6DC26BAC93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7531B137-5994-58F2-BB92-6827B13A20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EBA324-C311-442A-E025-98364F5BA1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7" name="Date Placeholder 6">
            <a:extLst>
              <a:ext uri="{FF2B5EF4-FFF2-40B4-BE49-F238E27FC236}">
                <a16:creationId xmlns:a16="http://schemas.microsoft.com/office/drawing/2014/main" id="{63F3E16E-A279-338C-95C4-58FF02E9E7BD}"/>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8" name="Footer Placeholder 7">
            <a:extLst>
              <a:ext uri="{FF2B5EF4-FFF2-40B4-BE49-F238E27FC236}">
                <a16:creationId xmlns:a16="http://schemas.microsoft.com/office/drawing/2014/main" id="{7ADF9029-F4D3-A43A-A09A-804D36B09E35}"/>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4E0FE992-BFCC-A65C-FDE4-0D6EFC4723E7}"/>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510403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7AAB-6EF4-5B91-4885-B2FCA501E1E6}"/>
              </a:ext>
            </a:extLst>
          </p:cNvPr>
          <p:cNvSpPr>
            <a:spLocks noGrp="1"/>
          </p:cNvSpPr>
          <p:nvPr>
            <p:ph type="title"/>
          </p:nvPr>
        </p:nvSpPr>
        <p:spPr/>
        <p:txBody>
          <a:bodyPr/>
          <a:lstStyle/>
          <a:p>
            <a:r>
              <a:rPr lang="en-US"/>
              <a:t>Click to edit Master title style</a:t>
            </a:r>
            <a:endParaRPr lang="en-JP"/>
          </a:p>
        </p:txBody>
      </p:sp>
      <p:sp>
        <p:nvSpPr>
          <p:cNvPr id="3" name="Date Placeholder 2">
            <a:extLst>
              <a:ext uri="{FF2B5EF4-FFF2-40B4-BE49-F238E27FC236}">
                <a16:creationId xmlns:a16="http://schemas.microsoft.com/office/drawing/2014/main" id="{CF953CBF-2EED-D932-4773-F1533F9FC179}"/>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4" name="Footer Placeholder 3">
            <a:extLst>
              <a:ext uri="{FF2B5EF4-FFF2-40B4-BE49-F238E27FC236}">
                <a16:creationId xmlns:a16="http://schemas.microsoft.com/office/drawing/2014/main" id="{5CA91167-4DAD-F395-6A9D-51DDA54ED509}"/>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514328D7-B87C-D00F-64E9-624625C1E82E}"/>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629201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3597E-149B-8081-5C5D-8885C4E1962A}"/>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3" name="Footer Placeholder 2">
            <a:extLst>
              <a:ext uri="{FF2B5EF4-FFF2-40B4-BE49-F238E27FC236}">
                <a16:creationId xmlns:a16="http://schemas.microsoft.com/office/drawing/2014/main" id="{A3DA2755-E4A4-C690-BCB3-4CF4ABF61B00}"/>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DAC00CC9-E9A8-7940-46C8-16BDDEC2537A}"/>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3809226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97EE-D266-56A8-2EBF-1113514AB3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762207BD-5C40-B812-3907-AFAA48A249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EF4404AA-BD42-A571-FD93-6DF2E6BEF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31A45-A1AF-1542-5F11-4A27B87CCEE6}"/>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6" name="Footer Placeholder 5">
            <a:extLst>
              <a:ext uri="{FF2B5EF4-FFF2-40B4-BE49-F238E27FC236}">
                <a16:creationId xmlns:a16="http://schemas.microsoft.com/office/drawing/2014/main" id="{021D2DE0-4E33-035F-4CC8-D461A025F0B4}"/>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2970A638-DF49-12A0-7CDE-92067C4E4BA0}"/>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4221667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5E097-0EAD-5A4D-09E7-7DBCAEB98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FCB53F8E-805E-4420-57C7-A71A2527CF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9481F1D5-FDC5-5045-5B83-2F932850F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D2CFF-ECE0-D444-425A-16474F93721C}"/>
              </a:ext>
            </a:extLst>
          </p:cNvPr>
          <p:cNvSpPr>
            <a:spLocks noGrp="1"/>
          </p:cNvSpPr>
          <p:nvPr>
            <p:ph type="dt" sz="half" idx="10"/>
          </p:nvPr>
        </p:nvSpPr>
        <p:spPr/>
        <p:txBody>
          <a:bodyPr/>
          <a:lstStyle/>
          <a:p>
            <a:fld id="{07934638-9BD6-3541-8282-6F599ECA4F9C}" type="datetimeFigureOut">
              <a:rPr lang="en-JP" smtClean="0"/>
              <a:t>2022/12/18</a:t>
            </a:fld>
            <a:endParaRPr lang="en-JP"/>
          </a:p>
        </p:txBody>
      </p:sp>
      <p:sp>
        <p:nvSpPr>
          <p:cNvPr id="6" name="Footer Placeholder 5">
            <a:extLst>
              <a:ext uri="{FF2B5EF4-FFF2-40B4-BE49-F238E27FC236}">
                <a16:creationId xmlns:a16="http://schemas.microsoft.com/office/drawing/2014/main" id="{F4669CB3-AAED-2DEC-8D65-4D888E3EBB3A}"/>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5D2D75BA-7B39-E1D4-EC8E-6B84B020AAB1}"/>
              </a:ext>
            </a:extLst>
          </p:cNvPr>
          <p:cNvSpPr>
            <a:spLocks noGrp="1"/>
          </p:cNvSpPr>
          <p:nvPr>
            <p:ph type="sldNum" sz="quarter" idx="12"/>
          </p:nvPr>
        </p:nvSpPr>
        <p:spPr/>
        <p:txBody>
          <a:bodyPr/>
          <a:lstStyle/>
          <a:p>
            <a:fld id="{0B17659B-A3BC-D545-AD11-6D66C0601663}" type="slidenum">
              <a:rPr lang="en-JP" smtClean="0"/>
              <a:t>‹#›</a:t>
            </a:fld>
            <a:endParaRPr lang="en-JP"/>
          </a:p>
        </p:txBody>
      </p:sp>
    </p:spTree>
    <p:extLst>
      <p:ext uri="{BB962C8B-B14F-4D97-AF65-F5344CB8AC3E}">
        <p14:creationId xmlns:p14="http://schemas.microsoft.com/office/powerpoint/2010/main" val="200399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DB3CE6-78D8-2E6A-E812-9CCDE79F09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P"/>
          </a:p>
        </p:txBody>
      </p:sp>
      <p:sp>
        <p:nvSpPr>
          <p:cNvPr id="3" name="Text Placeholder 2">
            <a:extLst>
              <a:ext uri="{FF2B5EF4-FFF2-40B4-BE49-F238E27FC236}">
                <a16:creationId xmlns:a16="http://schemas.microsoft.com/office/drawing/2014/main" id="{FB048DB8-CBD2-5AB2-9D2B-71C5E281A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A86B5474-3C94-E103-A3E7-E2D7AD7360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34638-9BD6-3541-8282-6F599ECA4F9C}" type="datetimeFigureOut">
              <a:rPr lang="en-JP" smtClean="0"/>
              <a:t>2022/12/18</a:t>
            </a:fld>
            <a:endParaRPr lang="en-JP"/>
          </a:p>
        </p:txBody>
      </p:sp>
      <p:sp>
        <p:nvSpPr>
          <p:cNvPr id="5" name="Footer Placeholder 4">
            <a:extLst>
              <a:ext uri="{FF2B5EF4-FFF2-40B4-BE49-F238E27FC236}">
                <a16:creationId xmlns:a16="http://schemas.microsoft.com/office/drawing/2014/main" id="{F4A8A546-5276-7398-29A8-0B05428664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a:extLst>
              <a:ext uri="{FF2B5EF4-FFF2-40B4-BE49-F238E27FC236}">
                <a16:creationId xmlns:a16="http://schemas.microsoft.com/office/drawing/2014/main" id="{7D3700F0-3A74-0A3D-5692-A0D3A80CEB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17659B-A3BC-D545-AD11-6D66C0601663}" type="slidenum">
              <a:rPr lang="en-JP" smtClean="0"/>
              <a:t>‹#›</a:t>
            </a:fld>
            <a:endParaRPr lang="en-JP"/>
          </a:p>
        </p:txBody>
      </p:sp>
    </p:spTree>
    <p:extLst>
      <p:ext uri="{BB962C8B-B14F-4D97-AF65-F5344CB8AC3E}">
        <p14:creationId xmlns:p14="http://schemas.microsoft.com/office/powerpoint/2010/main" val="41733538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8A9EF-4DFC-7811-7645-C094C0D9B0E8}"/>
              </a:ext>
            </a:extLst>
          </p:cNvPr>
          <p:cNvSpPr>
            <a:spLocks noGrp="1"/>
          </p:cNvSpPr>
          <p:nvPr>
            <p:ph type="ctrTitle"/>
          </p:nvPr>
        </p:nvSpPr>
        <p:spPr>
          <a:xfrm>
            <a:off x="838200" y="914402"/>
            <a:ext cx="10515600" cy="2659957"/>
          </a:xfrm>
        </p:spPr>
        <p:txBody>
          <a:bodyPr>
            <a:noAutofit/>
          </a:bodyPr>
          <a:lstStyle/>
          <a:p>
            <a:r>
              <a:rPr lang="en-JP" sz="4000" b="1" dirty="0">
                <a:solidFill>
                  <a:srgbClr val="FFFFFF"/>
                </a:solidFill>
              </a:rPr>
              <a:t>Data Science Case Study: </a:t>
            </a:r>
            <a:br>
              <a:rPr lang="en-JP" sz="4000" b="1" dirty="0">
                <a:solidFill>
                  <a:srgbClr val="FFFFFF"/>
                </a:solidFill>
              </a:rPr>
            </a:br>
            <a:br>
              <a:rPr lang="en-JP" sz="4000" b="1" dirty="0">
                <a:solidFill>
                  <a:srgbClr val="FFFFFF"/>
                </a:solidFill>
              </a:rPr>
            </a:br>
            <a:r>
              <a:rPr lang="en-JP" sz="4000" b="1" dirty="0">
                <a:solidFill>
                  <a:srgbClr val="FFFFFF"/>
                </a:solidFill>
              </a:rPr>
              <a:t>Recommendation Engine for Taxi Next Destination</a:t>
            </a:r>
          </a:p>
        </p:txBody>
      </p:sp>
    </p:spTree>
    <p:extLst>
      <p:ext uri="{BB962C8B-B14F-4D97-AF65-F5344CB8AC3E}">
        <p14:creationId xmlns:p14="http://schemas.microsoft.com/office/powerpoint/2010/main" val="1475129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Feature Importance and Insight</a:t>
            </a:r>
          </a:p>
        </p:txBody>
      </p:sp>
      <p:sp>
        <p:nvSpPr>
          <p:cNvPr id="3" name="TextBox 2">
            <a:extLst>
              <a:ext uri="{FF2B5EF4-FFF2-40B4-BE49-F238E27FC236}">
                <a16:creationId xmlns:a16="http://schemas.microsoft.com/office/drawing/2014/main" id="{01C61D5A-084A-3352-1F03-E45A3E7DA2B1}"/>
              </a:ext>
            </a:extLst>
          </p:cNvPr>
          <p:cNvSpPr txBox="1"/>
          <p:nvPr/>
        </p:nvSpPr>
        <p:spPr>
          <a:xfrm>
            <a:off x="5819311" y="1287928"/>
            <a:ext cx="6173191" cy="3200876"/>
          </a:xfrm>
          <a:prstGeom prst="rect">
            <a:avLst/>
          </a:prstGeom>
          <a:noFill/>
        </p:spPr>
        <p:txBody>
          <a:bodyPr wrap="square" rtlCol="0">
            <a:spAutoFit/>
          </a:bodyPr>
          <a:lstStyle/>
          <a:p>
            <a:r>
              <a:rPr lang="en-JP" sz="2000" dirty="0"/>
              <a:t>Following three factors can bring higher probility to get a passenger for a taxi roaming without a passenger:</a:t>
            </a:r>
            <a:br>
              <a:rPr lang="en-JP" dirty="0"/>
            </a:br>
            <a:endParaRPr lang="en-JP" dirty="0"/>
          </a:p>
          <a:p>
            <a:endParaRPr lang="en-JP" dirty="0"/>
          </a:p>
          <a:p>
            <a:pPr marL="285750" indent="-285750">
              <a:buFont typeface="Arial" panose="020B0604020202020204" pitchFamily="34" charset="0"/>
              <a:buChar char="•"/>
            </a:pPr>
            <a:r>
              <a:rPr lang="en-JP" dirty="0"/>
              <a:t>More northeast (closer to downtown)</a:t>
            </a:r>
          </a:p>
          <a:p>
            <a:pPr marL="285750" indent="-285750">
              <a:buFont typeface="Arial" panose="020B0604020202020204" pitchFamily="34" charset="0"/>
              <a:buChar char="•"/>
            </a:pPr>
            <a:endParaRPr lang="en-JP" dirty="0"/>
          </a:p>
          <a:p>
            <a:pPr marL="285750" indent="-285750">
              <a:buFont typeface="Arial" panose="020B0604020202020204" pitchFamily="34" charset="0"/>
              <a:buChar char="•"/>
            </a:pPr>
            <a:r>
              <a:rPr lang="en-JP" dirty="0"/>
              <a:t>Higher taxi occupancy ratio (higher demand on taxi usage)</a:t>
            </a:r>
          </a:p>
          <a:p>
            <a:pPr marL="285750" indent="-285750">
              <a:buFont typeface="Arial" panose="020B0604020202020204" pitchFamily="34" charset="0"/>
              <a:buChar char="•"/>
            </a:pPr>
            <a:endParaRPr lang="en-JP" dirty="0"/>
          </a:p>
          <a:p>
            <a:pPr marL="285750" indent="-285750">
              <a:buFont typeface="Arial" panose="020B0604020202020204" pitchFamily="34" charset="0"/>
              <a:buChar char="•"/>
            </a:pPr>
            <a:r>
              <a:rPr lang="en-JP" dirty="0"/>
              <a:t>Lower speed (easier to notice a passenger or the road is not</a:t>
            </a:r>
            <a:r>
              <a:rPr lang="zh-CN" altLang="en-US" dirty="0"/>
              <a:t> </a:t>
            </a:r>
            <a:r>
              <a:rPr lang="en-JP" dirty="0"/>
              <a:t>high-speed trun</a:t>
            </a:r>
            <a:r>
              <a:rPr lang="en-US" altLang="zh-CN" dirty="0"/>
              <a:t>k </a:t>
            </a:r>
            <a:r>
              <a:rPr lang="en-JP" dirty="0"/>
              <a:t>road)</a:t>
            </a:r>
          </a:p>
          <a:p>
            <a:endParaRPr lang="en-JP" dirty="0"/>
          </a:p>
        </p:txBody>
      </p:sp>
      <p:pic>
        <p:nvPicPr>
          <p:cNvPr id="6" name="Picture 5">
            <a:extLst>
              <a:ext uri="{FF2B5EF4-FFF2-40B4-BE49-F238E27FC236}">
                <a16:creationId xmlns:a16="http://schemas.microsoft.com/office/drawing/2014/main" id="{E0CC4D3A-1B89-C626-9A45-8191450B308D}"/>
              </a:ext>
            </a:extLst>
          </p:cNvPr>
          <p:cNvPicPr>
            <a:picLocks noChangeAspect="1"/>
          </p:cNvPicPr>
          <p:nvPr/>
        </p:nvPicPr>
        <p:blipFill>
          <a:blip r:embed="rId2"/>
          <a:stretch>
            <a:fillRect/>
          </a:stretch>
        </p:blipFill>
        <p:spPr>
          <a:xfrm>
            <a:off x="274406" y="980696"/>
            <a:ext cx="5270500" cy="5410200"/>
          </a:xfrm>
          <a:prstGeom prst="rect">
            <a:avLst/>
          </a:prstGeom>
        </p:spPr>
      </p:pic>
      <p:cxnSp>
        <p:nvCxnSpPr>
          <p:cNvPr id="26" name="Straight Connector 25">
            <a:extLst>
              <a:ext uri="{FF2B5EF4-FFF2-40B4-BE49-F238E27FC236}">
                <a16:creationId xmlns:a16="http://schemas.microsoft.com/office/drawing/2014/main" id="{F53C669D-C048-09F2-382E-27E710BF05D4}"/>
              </a:ext>
            </a:extLst>
          </p:cNvPr>
          <p:cNvCxnSpPr>
            <a:cxnSpLocks/>
          </p:cNvCxnSpPr>
          <p:nvPr/>
        </p:nvCxnSpPr>
        <p:spPr>
          <a:xfrm>
            <a:off x="1106311" y="1525917"/>
            <a:ext cx="47425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5EDCA73-10B6-0017-A7F1-439C9BB6270E}"/>
              </a:ext>
            </a:extLst>
          </p:cNvPr>
          <p:cNvCxnSpPr>
            <a:cxnSpLocks/>
          </p:cNvCxnSpPr>
          <p:nvPr/>
        </p:nvCxnSpPr>
        <p:spPr>
          <a:xfrm>
            <a:off x="1106311" y="1805904"/>
            <a:ext cx="47425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84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Recommendation Application &amp; Verification</a:t>
            </a:r>
          </a:p>
        </p:txBody>
      </p:sp>
      <p:sp>
        <p:nvSpPr>
          <p:cNvPr id="6" name="TextBox 5">
            <a:extLst>
              <a:ext uri="{FF2B5EF4-FFF2-40B4-BE49-F238E27FC236}">
                <a16:creationId xmlns:a16="http://schemas.microsoft.com/office/drawing/2014/main" id="{4685DAD1-BEE9-4E2C-76A0-A77B22373F96}"/>
              </a:ext>
            </a:extLst>
          </p:cNvPr>
          <p:cNvSpPr txBox="1"/>
          <p:nvPr/>
        </p:nvSpPr>
        <p:spPr>
          <a:xfrm>
            <a:off x="149300" y="4691956"/>
            <a:ext cx="4450129" cy="1477328"/>
          </a:xfrm>
          <a:prstGeom prst="rect">
            <a:avLst/>
          </a:prstGeom>
          <a:noFill/>
        </p:spPr>
        <p:txBody>
          <a:bodyPr wrap="none" rtlCol="0">
            <a:spAutoFit/>
          </a:bodyPr>
          <a:lstStyle/>
          <a:p>
            <a:r>
              <a:rPr lang="en-JP" dirty="0"/>
              <a:t>Possible movement range in a given duration </a:t>
            </a:r>
            <a:br>
              <a:rPr lang="en-JP" dirty="0"/>
            </a:br>
            <a:r>
              <a:rPr lang="en-JP" dirty="0"/>
              <a:t>(e.g., 1 minute) – simulation space</a:t>
            </a:r>
          </a:p>
          <a:p>
            <a:r>
              <a:rPr lang="en-JP" dirty="0"/>
              <a:t>Limited by:</a:t>
            </a:r>
          </a:p>
          <a:p>
            <a:pPr marL="285750" indent="-285750">
              <a:buFont typeface="Arial" panose="020B0604020202020204" pitchFamily="34" charset="0"/>
              <a:buChar char="•"/>
            </a:pPr>
            <a:r>
              <a:rPr lang="en-JP" dirty="0"/>
              <a:t>Speed</a:t>
            </a:r>
          </a:p>
          <a:p>
            <a:pPr marL="285750" indent="-285750">
              <a:buFont typeface="Arial" panose="020B0604020202020204" pitchFamily="34" charset="0"/>
              <a:buChar char="•"/>
            </a:pPr>
            <a:r>
              <a:rPr lang="en-JP" dirty="0"/>
              <a:t>Road map</a:t>
            </a:r>
          </a:p>
        </p:txBody>
      </p:sp>
      <p:pic>
        <p:nvPicPr>
          <p:cNvPr id="1026" name="Picture 2" descr="Premium Photo | Map city street cartography of direction icon road town  district pattern geography or travel navigation plan downtown and gps  location place symbol on navigator transportation route system background.">
            <a:extLst>
              <a:ext uri="{FF2B5EF4-FFF2-40B4-BE49-F238E27FC236}">
                <a16:creationId xmlns:a16="http://schemas.microsoft.com/office/drawing/2014/main" id="{7225167E-6414-5064-4E7D-357E872EA5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73" y="1602555"/>
            <a:ext cx="4052011" cy="2700507"/>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A83B0D4A-9847-42F2-8DB7-5FD35C444469}"/>
              </a:ext>
            </a:extLst>
          </p:cNvPr>
          <p:cNvSpPr/>
          <p:nvPr/>
        </p:nvSpPr>
        <p:spPr>
          <a:xfrm>
            <a:off x="1454060" y="2360241"/>
            <a:ext cx="1589436" cy="1628237"/>
          </a:xfrm>
          <a:prstGeom prst="ellipse">
            <a:avLst/>
          </a:prstGeom>
          <a:solidFill>
            <a:srgbClr val="4472C4">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pic>
        <p:nvPicPr>
          <p:cNvPr id="10" name="Picture 9" descr="Icon&#10;&#10;Description automatically generated">
            <a:extLst>
              <a:ext uri="{FF2B5EF4-FFF2-40B4-BE49-F238E27FC236}">
                <a16:creationId xmlns:a16="http://schemas.microsoft.com/office/drawing/2014/main" id="{CE9EBDC2-38A8-B083-E074-8A53B10F1282}"/>
              </a:ext>
            </a:extLst>
          </p:cNvPr>
          <p:cNvPicPr>
            <a:picLocks noChangeAspect="1"/>
          </p:cNvPicPr>
          <p:nvPr/>
        </p:nvPicPr>
        <p:blipFill>
          <a:blip r:embed="rId3"/>
          <a:stretch>
            <a:fillRect/>
          </a:stretch>
        </p:blipFill>
        <p:spPr>
          <a:xfrm>
            <a:off x="2115629" y="3037516"/>
            <a:ext cx="258736" cy="258736"/>
          </a:xfrm>
          <a:prstGeom prst="rect">
            <a:avLst/>
          </a:prstGeom>
        </p:spPr>
      </p:pic>
      <p:pic>
        <p:nvPicPr>
          <p:cNvPr id="13" name="Picture 12">
            <a:extLst>
              <a:ext uri="{FF2B5EF4-FFF2-40B4-BE49-F238E27FC236}">
                <a16:creationId xmlns:a16="http://schemas.microsoft.com/office/drawing/2014/main" id="{C5647CAD-7264-96A6-EF59-FC6593C16C52}"/>
              </a:ext>
            </a:extLst>
          </p:cNvPr>
          <p:cNvPicPr>
            <a:picLocks noChangeAspect="1"/>
          </p:cNvPicPr>
          <p:nvPr/>
        </p:nvPicPr>
        <p:blipFill>
          <a:blip r:embed="rId4"/>
          <a:stretch>
            <a:fillRect/>
          </a:stretch>
        </p:blipFill>
        <p:spPr>
          <a:xfrm>
            <a:off x="4599429" y="1522188"/>
            <a:ext cx="3695044" cy="2503745"/>
          </a:xfrm>
          <a:prstGeom prst="rect">
            <a:avLst/>
          </a:prstGeom>
        </p:spPr>
      </p:pic>
      <p:pic>
        <p:nvPicPr>
          <p:cNvPr id="14" name="Picture 13">
            <a:extLst>
              <a:ext uri="{FF2B5EF4-FFF2-40B4-BE49-F238E27FC236}">
                <a16:creationId xmlns:a16="http://schemas.microsoft.com/office/drawing/2014/main" id="{A2163592-2C19-AEB7-E60D-27DE9FDAA2C5}"/>
              </a:ext>
            </a:extLst>
          </p:cNvPr>
          <p:cNvPicPr>
            <a:picLocks noChangeAspect="1"/>
          </p:cNvPicPr>
          <p:nvPr/>
        </p:nvPicPr>
        <p:blipFill>
          <a:blip r:embed="rId5"/>
          <a:stretch>
            <a:fillRect/>
          </a:stretch>
        </p:blipFill>
        <p:spPr>
          <a:xfrm>
            <a:off x="8471241" y="1522188"/>
            <a:ext cx="3659656" cy="2466290"/>
          </a:xfrm>
          <a:prstGeom prst="rect">
            <a:avLst/>
          </a:prstGeom>
        </p:spPr>
      </p:pic>
      <p:pic>
        <p:nvPicPr>
          <p:cNvPr id="15" name="Picture 14">
            <a:extLst>
              <a:ext uri="{FF2B5EF4-FFF2-40B4-BE49-F238E27FC236}">
                <a16:creationId xmlns:a16="http://schemas.microsoft.com/office/drawing/2014/main" id="{9CABD92C-D1F4-9CF4-343A-C95F9F67886D}"/>
              </a:ext>
            </a:extLst>
          </p:cNvPr>
          <p:cNvPicPr>
            <a:picLocks noChangeAspect="1"/>
          </p:cNvPicPr>
          <p:nvPr/>
        </p:nvPicPr>
        <p:blipFill>
          <a:blip r:embed="rId6"/>
          <a:stretch>
            <a:fillRect/>
          </a:stretch>
        </p:blipFill>
        <p:spPr>
          <a:xfrm>
            <a:off x="5119853" y="1703645"/>
            <a:ext cx="1149970" cy="524548"/>
          </a:xfrm>
          <a:prstGeom prst="rect">
            <a:avLst/>
          </a:prstGeom>
        </p:spPr>
      </p:pic>
      <p:pic>
        <p:nvPicPr>
          <p:cNvPr id="16" name="Picture 15">
            <a:extLst>
              <a:ext uri="{FF2B5EF4-FFF2-40B4-BE49-F238E27FC236}">
                <a16:creationId xmlns:a16="http://schemas.microsoft.com/office/drawing/2014/main" id="{2F7C9401-3537-2320-6E02-ECF774D80F6C}"/>
              </a:ext>
            </a:extLst>
          </p:cNvPr>
          <p:cNvPicPr>
            <a:picLocks noChangeAspect="1"/>
          </p:cNvPicPr>
          <p:nvPr/>
        </p:nvPicPr>
        <p:blipFill>
          <a:blip r:embed="rId7"/>
          <a:stretch>
            <a:fillRect/>
          </a:stretch>
        </p:blipFill>
        <p:spPr>
          <a:xfrm>
            <a:off x="4599429" y="4251517"/>
            <a:ext cx="3691317" cy="2587934"/>
          </a:xfrm>
          <a:prstGeom prst="rect">
            <a:avLst/>
          </a:prstGeom>
        </p:spPr>
      </p:pic>
      <p:pic>
        <p:nvPicPr>
          <p:cNvPr id="17" name="Picture 16">
            <a:extLst>
              <a:ext uri="{FF2B5EF4-FFF2-40B4-BE49-F238E27FC236}">
                <a16:creationId xmlns:a16="http://schemas.microsoft.com/office/drawing/2014/main" id="{64EDDC4C-37C6-2183-F6BC-7F33AEAB5B93}"/>
              </a:ext>
            </a:extLst>
          </p:cNvPr>
          <p:cNvPicPr>
            <a:picLocks noChangeAspect="1"/>
          </p:cNvPicPr>
          <p:nvPr/>
        </p:nvPicPr>
        <p:blipFill>
          <a:blip r:embed="rId8"/>
          <a:stretch>
            <a:fillRect/>
          </a:stretch>
        </p:blipFill>
        <p:spPr>
          <a:xfrm>
            <a:off x="5155874" y="4416121"/>
            <a:ext cx="1113949" cy="551670"/>
          </a:xfrm>
          <a:prstGeom prst="rect">
            <a:avLst/>
          </a:prstGeom>
        </p:spPr>
      </p:pic>
      <p:pic>
        <p:nvPicPr>
          <p:cNvPr id="18" name="Picture 17">
            <a:extLst>
              <a:ext uri="{FF2B5EF4-FFF2-40B4-BE49-F238E27FC236}">
                <a16:creationId xmlns:a16="http://schemas.microsoft.com/office/drawing/2014/main" id="{979FA000-C764-81D6-5350-B32A5483BF4D}"/>
              </a:ext>
            </a:extLst>
          </p:cNvPr>
          <p:cNvPicPr>
            <a:picLocks noChangeAspect="1"/>
          </p:cNvPicPr>
          <p:nvPr/>
        </p:nvPicPr>
        <p:blipFill>
          <a:blip r:embed="rId9"/>
          <a:stretch>
            <a:fillRect/>
          </a:stretch>
        </p:blipFill>
        <p:spPr>
          <a:xfrm>
            <a:off x="8615391" y="4303062"/>
            <a:ext cx="3515506" cy="2478144"/>
          </a:xfrm>
          <a:prstGeom prst="rect">
            <a:avLst/>
          </a:prstGeom>
        </p:spPr>
      </p:pic>
      <p:sp>
        <p:nvSpPr>
          <p:cNvPr id="19" name="TextBox 18">
            <a:extLst>
              <a:ext uri="{FF2B5EF4-FFF2-40B4-BE49-F238E27FC236}">
                <a16:creationId xmlns:a16="http://schemas.microsoft.com/office/drawing/2014/main" id="{DB334537-4539-0BB2-9E63-426C47170B4F}"/>
              </a:ext>
            </a:extLst>
          </p:cNvPr>
          <p:cNvSpPr txBox="1"/>
          <p:nvPr/>
        </p:nvSpPr>
        <p:spPr>
          <a:xfrm>
            <a:off x="7391815" y="1613065"/>
            <a:ext cx="1887440" cy="369332"/>
          </a:xfrm>
          <a:prstGeom prst="rect">
            <a:avLst/>
          </a:prstGeom>
          <a:solidFill>
            <a:schemeClr val="bg1"/>
          </a:solidFill>
        </p:spPr>
        <p:txBody>
          <a:bodyPr wrap="none" rtlCol="0">
            <a:spAutoFit/>
          </a:bodyPr>
          <a:lstStyle/>
          <a:p>
            <a:r>
              <a:rPr lang="en-JP" dirty="0"/>
              <a:t>Correct Prediction</a:t>
            </a:r>
          </a:p>
        </p:txBody>
      </p:sp>
      <p:sp>
        <p:nvSpPr>
          <p:cNvPr id="20" name="TextBox 19">
            <a:extLst>
              <a:ext uri="{FF2B5EF4-FFF2-40B4-BE49-F238E27FC236}">
                <a16:creationId xmlns:a16="http://schemas.microsoft.com/office/drawing/2014/main" id="{3EC721A6-08D8-E62C-B543-6B510D2ECFA4}"/>
              </a:ext>
            </a:extLst>
          </p:cNvPr>
          <p:cNvSpPr txBox="1"/>
          <p:nvPr/>
        </p:nvSpPr>
        <p:spPr>
          <a:xfrm>
            <a:off x="6769018" y="4340517"/>
            <a:ext cx="3319370" cy="369332"/>
          </a:xfrm>
          <a:prstGeom prst="rect">
            <a:avLst/>
          </a:prstGeom>
          <a:solidFill>
            <a:schemeClr val="bg1"/>
          </a:solidFill>
        </p:spPr>
        <p:txBody>
          <a:bodyPr wrap="none" rtlCol="0">
            <a:spAutoFit/>
          </a:bodyPr>
          <a:lstStyle/>
          <a:p>
            <a:r>
              <a:rPr lang="en-JP" dirty="0"/>
              <a:t>Wrong Prediction (nearly correct)</a:t>
            </a:r>
          </a:p>
        </p:txBody>
      </p:sp>
      <p:sp>
        <p:nvSpPr>
          <p:cNvPr id="23" name="TextBox 22">
            <a:extLst>
              <a:ext uri="{FF2B5EF4-FFF2-40B4-BE49-F238E27FC236}">
                <a16:creationId xmlns:a16="http://schemas.microsoft.com/office/drawing/2014/main" id="{1F93084C-8B12-62F4-C472-7DDE1408DC20}"/>
              </a:ext>
            </a:extLst>
          </p:cNvPr>
          <p:cNvSpPr txBox="1"/>
          <p:nvPr/>
        </p:nvSpPr>
        <p:spPr>
          <a:xfrm>
            <a:off x="6065215" y="2379857"/>
            <a:ext cx="657296" cy="276999"/>
          </a:xfrm>
          <a:prstGeom prst="rect">
            <a:avLst/>
          </a:prstGeom>
          <a:noFill/>
        </p:spPr>
        <p:txBody>
          <a:bodyPr wrap="none" rtlCol="0">
            <a:spAutoFit/>
          </a:bodyPr>
          <a:lstStyle/>
          <a:p>
            <a:r>
              <a:rPr lang="en-US" sz="1200" dirty="0">
                <a:solidFill>
                  <a:schemeClr val="bg1"/>
                </a:solidFill>
              </a:rPr>
              <a:t>C</a:t>
            </a:r>
            <a:r>
              <a:rPr lang="en-JP" sz="1200" dirty="0">
                <a:solidFill>
                  <a:schemeClr val="bg1"/>
                </a:solidFill>
              </a:rPr>
              <a:t>urrent</a:t>
            </a:r>
          </a:p>
        </p:txBody>
      </p:sp>
      <p:sp>
        <p:nvSpPr>
          <p:cNvPr id="24" name="TextBox 23">
            <a:extLst>
              <a:ext uri="{FF2B5EF4-FFF2-40B4-BE49-F238E27FC236}">
                <a16:creationId xmlns:a16="http://schemas.microsoft.com/office/drawing/2014/main" id="{F5CB639C-1C82-1037-42F8-225E7972C749}"/>
              </a:ext>
            </a:extLst>
          </p:cNvPr>
          <p:cNvSpPr txBox="1"/>
          <p:nvPr/>
        </p:nvSpPr>
        <p:spPr>
          <a:xfrm>
            <a:off x="5087828" y="2821979"/>
            <a:ext cx="1619098" cy="276999"/>
          </a:xfrm>
          <a:prstGeom prst="rect">
            <a:avLst/>
          </a:prstGeom>
          <a:noFill/>
        </p:spPr>
        <p:txBody>
          <a:bodyPr wrap="none" rtlCol="0">
            <a:spAutoFit/>
          </a:bodyPr>
          <a:lstStyle/>
          <a:p>
            <a:r>
              <a:rPr lang="en-US" sz="1200" dirty="0">
                <a:solidFill>
                  <a:schemeClr val="bg1"/>
                </a:solidFill>
              </a:rPr>
              <a:t>Next (Pick up in actual)</a:t>
            </a:r>
            <a:endParaRPr lang="en-JP" sz="1200" dirty="0">
              <a:solidFill>
                <a:schemeClr val="bg1"/>
              </a:solidFill>
            </a:endParaRPr>
          </a:p>
        </p:txBody>
      </p:sp>
      <p:sp>
        <p:nvSpPr>
          <p:cNvPr id="25" name="TextBox 24">
            <a:extLst>
              <a:ext uri="{FF2B5EF4-FFF2-40B4-BE49-F238E27FC236}">
                <a16:creationId xmlns:a16="http://schemas.microsoft.com/office/drawing/2014/main" id="{68CD3A1A-93E7-8A73-4EE9-E29604EB24AB}"/>
              </a:ext>
            </a:extLst>
          </p:cNvPr>
          <p:cNvSpPr txBox="1"/>
          <p:nvPr/>
        </p:nvSpPr>
        <p:spPr>
          <a:xfrm>
            <a:off x="8250165" y="6581001"/>
            <a:ext cx="806631" cy="276999"/>
          </a:xfrm>
          <a:prstGeom prst="rect">
            <a:avLst/>
          </a:prstGeom>
          <a:noFill/>
        </p:spPr>
        <p:txBody>
          <a:bodyPr wrap="none" rtlCol="0">
            <a:spAutoFit/>
          </a:bodyPr>
          <a:lstStyle/>
          <a:p>
            <a:r>
              <a:rPr lang="en-JP" sz="1200" dirty="0"/>
              <a:t>Longitude</a:t>
            </a:r>
          </a:p>
        </p:txBody>
      </p:sp>
      <p:sp>
        <p:nvSpPr>
          <p:cNvPr id="29" name="TextBox 28">
            <a:extLst>
              <a:ext uri="{FF2B5EF4-FFF2-40B4-BE49-F238E27FC236}">
                <a16:creationId xmlns:a16="http://schemas.microsoft.com/office/drawing/2014/main" id="{D64FE895-CC12-2DBC-AB17-E8BCE29FEAC6}"/>
              </a:ext>
            </a:extLst>
          </p:cNvPr>
          <p:cNvSpPr txBox="1"/>
          <p:nvPr/>
        </p:nvSpPr>
        <p:spPr>
          <a:xfrm rot="16200000">
            <a:off x="4149448" y="3849978"/>
            <a:ext cx="696216" cy="276999"/>
          </a:xfrm>
          <a:prstGeom prst="rect">
            <a:avLst/>
          </a:prstGeom>
          <a:noFill/>
        </p:spPr>
        <p:txBody>
          <a:bodyPr wrap="none" rtlCol="0">
            <a:spAutoFit/>
          </a:bodyPr>
          <a:lstStyle/>
          <a:p>
            <a:r>
              <a:rPr lang="en-JP" sz="1200" dirty="0"/>
              <a:t>Latitude</a:t>
            </a:r>
          </a:p>
        </p:txBody>
      </p:sp>
    </p:spTree>
    <p:extLst>
      <p:ext uri="{BB962C8B-B14F-4D97-AF65-F5344CB8AC3E}">
        <p14:creationId xmlns:p14="http://schemas.microsoft.com/office/powerpoint/2010/main" val="413021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How Street Map Can be Outlined</a:t>
            </a:r>
          </a:p>
        </p:txBody>
      </p:sp>
      <p:grpSp>
        <p:nvGrpSpPr>
          <p:cNvPr id="2" name="Group 1">
            <a:extLst>
              <a:ext uri="{FF2B5EF4-FFF2-40B4-BE49-F238E27FC236}">
                <a16:creationId xmlns:a16="http://schemas.microsoft.com/office/drawing/2014/main" id="{94DCE7C5-D814-3C03-B3BB-D54638D2A2CE}"/>
              </a:ext>
            </a:extLst>
          </p:cNvPr>
          <p:cNvGrpSpPr/>
          <p:nvPr/>
        </p:nvGrpSpPr>
        <p:grpSpPr>
          <a:xfrm>
            <a:off x="1828603" y="1315546"/>
            <a:ext cx="3517900" cy="4521200"/>
            <a:chOff x="767059" y="1315546"/>
            <a:chExt cx="3517900" cy="4521200"/>
          </a:xfrm>
        </p:grpSpPr>
        <p:pic>
          <p:nvPicPr>
            <p:cNvPr id="3" name="Picture 2">
              <a:extLst>
                <a:ext uri="{FF2B5EF4-FFF2-40B4-BE49-F238E27FC236}">
                  <a16:creationId xmlns:a16="http://schemas.microsoft.com/office/drawing/2014/main" id="{8789ECDA-406D-84D6-E293-E97273FB6091}"/>
                </a:ext>
              </a:extLst>
            </p:cNvPr>
            <p:cNvPicPr>
              <a:picLocks noChangeAspect="1"/>
            </p:cNvPicPr>
            <p:nvPr/>
          </p:nvPicPr>
          <p:blipFill>
            <a:blip r:embed="rId2"/>
            <a:stretch>
              <a:fillRect/>
            </a:stretch>
          </p:blipFill>
          <p:spPr>
            <a:xfrm>
              <a:off x="767059" y="1315546"/>
              <a:ext cx="3517900" cy="4521200"/>
            </a:xfrm>
            <a:prstGeom prst="rect">
              <a:avLst/>
            </a:prstGeom>
          </p:spPr>
        </p:pic>
        <p:sp>
          <p:nvSpPr>
            <p:cNvPr id="4" name="Rectangle 3">
              <a:extLst>
                <a:ext uri="{FF2B5EF4-FFF2-40B4-BE49-F238E27FC236}">
                  <a16:creationId xmlns:a16="http://schemas.microsoft.com/office/drawing/2014/main" id="{9AA34EAA-BA79-5517-CDF2-791E99AC4C5C}"/>
                </a:ext>
              </a:extLst>
            </p:cNvPr>
            <p:cNvSpPr/>
            <p:nvPr/>
          </p:nvSpPr>
          <p:spPr>
            <a:xfrm>
              <a:off x="1376855" y="1855876"/>
              <a:ext cx="2232681" cy="3746138"/>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grpSp>
        <p:nvGrpSpPr>
          <p:cNvPr id="7" name="Group 6">
            <a:extLst>
              <a:ext uri="{FF2B5EF4-FFF2-40B4-BE49-F238E27FC236}">
                <a16:creationId xmlns:a16="http://schemas.microsoft.com/office/drawing/2014/main" id="{52C2097D-EA7F-9188-96D8-C4F7D0FBD13F}"/>
              </a:ext>
            </a:extLst>
          </p:cNvPr>
          <p:cNvGrpSpPr/>
          <p:nvPr/>
        </p:nvGrpSpPr>
        <p:grpSpPr>
          <a:xfrm>
            <a:off x="5727480" y="1240221"/>
            <a:ext cx="4446532" cy="5444358"/>
            <a:chOff x="4665936" y="1198179"/>
            <a:chExt cx="4446532" cy="5444359"/>
          </a:xfrm>
        </p:grpSpPr>
        <p:pic>
          <p:nvPicPr>
            <p:cNvPr id="9" name="Picture 8">
              <a:extLst>
                <a:ext uri="{FF2B5EF4-FFF2-40B4-BE49-F238E27FC236}">
                  <a16:creationId xmlns:a16="http://schemas.microsoft.com/office/drawing/2014/main" id="{A50BFD2C-0037-0682-CE4E-DABA4DA3CAA1}"/>
                </a:ext>
              </a:extLst>
            </p:cNvPr>
            <p:cNvPicPr>
              <a:picLocks noChangeAspect="1"/>
            </p:cNvPicPr>
            <p:nvPr/>
          </p:nvPicPr>
          <p:blipFill>
            <a:blip r:embed="rId3"/>
            <a:stretch>
              <a:fillRect/>
            </a:stretch>
          </p:blipFill>
          <p:spPr>
            <a:xfrm>
              <a:off x="4665936" y="1198179"/>
              <a:ext cx="4446532" cy="5444359"/>
            </a:xfrm>
            <a:prstGeom prst="rect">
              <a:avLst/>
            </a:prstGeom>
          </p:spPr>
        </p:pic>
        <p:sp>
          <p:nvSpPr>
            <p:cNvPr id="11" name="Rectangle 10">
              <a:extLst>
                <a:ext uri="{FF2B5EF4-FFF2-40B4-BE49-F238E27FC236}">
                  <a16:creationId xmlns:a16="http://schemas.microsoft.com/office/drawing/2014/main" id="{7F1EF28B-5BA9-5896-C1EF-5200D5B3B864}"/>
                </a:ext>
              </a:extLst>
            </p:cNvPr>
            <p:cNvSpPr/>
            <p:nvPr/>
          </p:nvSpPr>
          <p:spPr>
            <a:xfrm>
              <a:off x="5596759" y="1813836"/>
              <a:ext cx="2232681" cy="3746138"/>
            </a:xfrm>
            <a:prstGeom prst="rect">
              <a:avLst/>
            </a:prstGeom>
            <a:noFill/>
            <a:ln w="635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grpSp>
    </p:spTree>
    <p:extLst>
      <p:ext uri="{BB962C8B-B14F-4D97-AF65-F5344CB8AC3E}">
        <p14:creationId xmlns:p14="http://schemas.microsoft.com/office/powerpoint/2010/main" val="2638547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JP" sz="3600" b="1" dirty="0"/>
          </a:p>
        </p:txBody>
      </p:sp>
      <p:sp>
        <p:nvSpPr>
          <p:cNvPr id="2" name="Title 1">
            <a:extLst>
              <a:ext uri="{FF2B5EF4-FFF2-40B4-BE49-F238E27FC236}">
                <a16:creationId xmlns:a16="http://schemas.microsoft.com/office/drawing/2014/main" id="{F3C48F70-D713-F7AE-5F6E-A68C32FA8DA6}"/>
              </a:ext>
            </a:extLst>
          </p:cNvPr>
          <p:cNvSpPr txBox="1">
            <a:spLocks/>
          </p:cNvSpPr>
          <p:nvPr/>
        </p:nvSpPr>
        <p:spPr>
          <a:xfrm>
            <a:off x="643467" y="153459"/>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More Verified Recommendation Examples </a:t>
            </a:r>
          </a:p>
        </p:txBody>
      </p:sp>
      <p:pic>
        <p:nvPicPr>
          <p:cNvPr id="11" name="Picture 10">
            <a:extLst>
              <a:ext uri="{FF2B5EF4-FFF2-40B4-BE49-F238E27FC236}">
                <a16:creationId xmlns:a16="http://schemas.microsoft.com/office/drawing/2014/main" id="{E8831289-521C-037B-2D61-2D7A6A0D55EC}"/>
              </a:ext>
            </a:extLst>
          </p:cNvPr>
          <p:cNvPicPr>
            <a:picLocks noChangeAspect="1"/>
          </p:cNvPicPr>
          <p:nvPr/>
        </p:nvPicPr>
        <p:blipFill>
          <a:blip r:embed="rId2"/>
          <a:stretch>
            <a:fillRect/>
          </a:stretch>
        </p:blipFill>
        <p:spPr>
          <a:xfrm>
            <a:off x="6297344" y="1177918"/>
            <a:ext cx="3841720" cy="2693379"/>
          </a:xfrm>
          <a:prstGeom prst="rect">
            <a:avLst/>
          </a:prstGeom>
        </p:spPr>
      </p:pic>
      <p:pic>
        <p:nvPicPr>
          <p:cNvPr id="22" name="Picture 21">
            <a:extLst>
              <a:ext uri="{FF2B5EF4-FFF2-40B4-BE49-F238E27FC236}">
                <a16:creationId xmlns:a16="http://schemas.microsoft.com/office/drawing/2014/main" id="{C47EF5D6-93AF-9000-4385-5BD9BF56CAF7}"/>
              </a:ext>
            </a:extLst>
          </p:cNvPr>
          <p:cNvPicPr>
            <a:picLocks noChangeAspect="1"/>
          </p:cNvPicPr>
          <p:nvPr/>
        </p:nvPicPr>
        <p:blipFill>
          <a:blip r:embed="rId3"/>
          <a:stretch>
            <a:fillRect/>
          </a:stretch>
        </p:blipFill>
        <p:spPr>
          <a:xfrm>
            <a:off x="6288374" y="4129894"/>
            <a:ext cx="3850690" cy="2693379"/>
          </a:xfrm>
          <a:prstGeom prst="rect">
            <a:avLst/>
          </a:prstGeom>
        </p:spPr>
      </p:pic>
      <p:sp>
        <p:nvSpPr>
          <p:cNvPr id="25" name="TextBox 24">
            <a:extLst>
              <a:ext uri="{FF2B5EF4-FFF2-40B4-BE49-F238E27FC236}">
                <a16:creationId xmlns:a16="http://schemas.microsoft.com/office/drawing/2014/main" id="{C10A7DD4-051F-3C53-12FA-0608AD4CB49A}"/>
              </a:ext>
            </a:extLst>
          </p:cNvPr>
          <p:cNvSpPr txBox="1"/>
          <p:nvPr/>
        </p:nvSpPr>
        <p:spPr>
          <a:xfrm>
            <a:off x="5790316" y="6571800"/>
            <a:ext cx="806631" cy="276999"/>
          </a:xfrm>
          <a:prstGeom prst="rect">
            <a:avLst/>
          </a:prstGeom>
          <a:noFill/>
        </p:spPr>
        <p:txBody>
          <a:bodyPr wrap="none" rtlCol="0">
            <a:spAutoFit/>
          </a:bodyPr>
          <a:lstStyle/>
          <a:p>
            <a:r>
              <a:rPr lang="en-JP" sz="1200" dirty="0"/>
              <a:t>Longitude</a:t>
            </a:r>
          </a:p>
        </p:txBody>
      </p:sp>
      <p:sp>
        <p:nvSpPr>
          <p:cNvPr id="26" name="TextBox 25">
            <a:extLst>
              <a:ext uri="{FF2B5EF4-FFF2-40B4-BE49-F238E27FC236}">
                <a16:creationId xmlns:a16="http://schemas.microsoft.com/office/drawing/2014/main" id="{1ABCD894-414F-6A16-530C-C4DA4B43AB3C}"/>
              </a:ext>
            </a:extLst>
          </p:cNvPr>
          <p:cNvSpPr txBox="1"/>
          <p:nvPr/>
        </p:nvSpPr>
        <p:spPr>
          <a:xfrm rot="16200000">
            <a:off x="1159447" y="3514494"/>
            <a:ext cx="696216" cy="276999"/>
          </a:xfrm>
          <a:prstGeom prst="rect">
            <a:avLst/>
          </a:prstGeom>
          <a:noFill/>
        </p:spPr>
        <p:txBody>
          <a:bodyPr wrap="none" rtlCol="0">
            <a:spAutoFit/>
          </a:bodyPr>
          <a:lstStyle/>
          <a:p>
            <a:r>
              <a:rPr lang="en-JP" sz="1200" dirty="0"/>
              <a:t>Latitude</a:t>
            </a:r>
          </a:p>
        </p:txBody>
      </p:sp>
      <p:pic>
        <p:nvPicPr>
          <p:cNvPr id="27" name="Picture 26">
            <a:extLst>
              <a:ext uri="{FF2B5EF4-FFF2-40B4-BE49-F238E27FC236}">
                <a16:creationId xmlns:a16="http://schemas.microsoft.com/office/drawing/2014/main" id="{89C5E9BA-CC85-553C-668D-280A81F7648F}"/>
              </a:ext>
            </a:extLst>
          </p:cNvPr>
          <p:cNvPicPr>
            <a:picLocks noChangeAspect="1"/>
          </p:cNvPicPr>
          <p:nvPr/>
        </p:nvPicPr>
        <p:blipFill>
          <a:blip r:embed="rId4"/>
          <a:stretch>
            <a:fillRect/>
          </a:stretch>
        </p:blipFill>
        <p:spPr>
          <a:xfrm>
            <a:off x="1805782" y="4020648"/>
            <a:ext cx="3850690" cy="2781054"/>
          </a:xfrm>
          <a:prstGeom prst="rect">
            <a:avLst/>
          </a:prstGeom>
        </p:spPr>
      </p:pic>
      <p:pic>
        <p:nvPicPr>
          <p:cNvPr id="28" name="Picture 27">
            <a:extLst>
              <a:ext uri="{FF2B5EF4-FFF2-40B4-BE49-F238E27FC236}">
                <a16:creationId xmlns:a16="http://schemas.microsoft.com/office/drawing/2014/main" id="{4B34BD74-A05D-2537-61BE-E41A024F91CC}"/>
              </a:ext>
            </a:extLst>
          </p:cNvPr>
          <p:cNvPicPr>
            <a:picLocks noChangeAspect="1"/>
          </p:cNvPicPr>
          <p:nvPr/>
        </p:nvPicPr>
        <p:blipFill>
          <a:blip r:embed="rId5"/>
          <a:stretch>
            <a:fillRect/>
          </a:stretch>
        </p:blipFill>
        <p:spPr>
          <a:xfrm>
            <a:off x="1782493" y="1211311"/>
            <a:ext cx="3871384" cy="2580923"/>
          </a:xfrm>
          <a:prstGeom prst="rect">
            <a:avLst/>
          </a:prstGeom>
        </p:spPr>
      </p:pic>
    </p:spTree>
    <p:extLst>
      <p:ext uri="{BB962C8B-B14F-4D97-AF65-F5344CB8AC3E}">
        <p14:creationId xmlns:p14="http://schemas.microsoft.com/office/powerpoint/2010/main" val="240191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JP" sz="3600" b="1" dirty="0"/>
          </a:p>
        </p:txBody>
      </p:sp>
      <p:sp>
        <p:nvSpPr>
          <p:cNvPr id="2" name="Title 1">
            <a:extLst>
              <a:ext uri="{FF2B5EF4-FFF2-40B4-BE49-F238E27FC236}">
                <a16:creationId xmlns:a16="http://schemas.microsoft.com/office/drawing/2014/main" id="{F3C48F70-D713-F7AE-5F6E-A68C32FA8DA6}"/>
              </a:ext>
            </a:extLst>
          </p:cNvPr>
          <p:cNvSpPr txBox="1">
            <a:spLocks/>
          </p:cNvSpPr>
          <p:nvPr/>
        </p:nvSpPr>
        <p:spPr>
          <a:xfrm>
            <a:off x="643467" y="153459"/>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Improvement Points</a:t>
            </a:r>
          </a:p>
        </p:txBody>
      </p:sp>
      <p:sp>
        <p:nvSpPr>
          <p:cNvPr id="4" name="TextBox 3">
            <a:extLst>
              <a:ext uri="{FF2B5EF4-FFF2-40B4-BE49-F238E27FC236}">
                <a16:creationId xmlns:a16="http://schemas.microsoft.com/office/drawing/2014/main" id="{09642644-054F-D695-CC89-B80850410C54}"/>
              </a:ext>
            </a:extLst>
          </p:cNvPr>
          <p:cNvSpPr txBox="1"/>
          <p:nvPr/>
        </p:nvSpPr>
        <p:spPr>
          <a:xfrm>
            <a:off x="643467" y="1096764"/>
            <a:ext cx="11286263" cy="4801314"/>
          </a:xfrm>
          <a:prstGeom prst="rect">
            <a:avLst/>
          </a:prstGeom>
          <a:noFill/>
        </p:spPr>
        <p:txBody>
          <a:bodyPr wrap="square" rtlCol="0">
            <a:spAutoFit/>
          </a:bodyPr>
          <a:lstStyle/>
          <a:p>
            <a:r>
              <a:rPr lang="en-JP" dirty="0"/>
              <a:t>1. Regarding feature engineering complexity and heavy time consumption</a:t>
            </a:r>
            <a:br>
              <a:rPr lang="en-JP" dirty="0"/>
            </a:br>
            <a:br>
              <a:rPr lang="en-JP" dirty="0"/>
            </a:br>
            <a:r>
              <a:rPr lang="en-JP" dirty="0"/>
              <a:t>Since the overall taxi occupaition rate turns out to be more important than the local taxi occupaition rate around the specific taxi, it is possible to drop the local aero taxi occupation rate calcuation. The overall taxi occupaition rate does not depend on every single taxi so this feature can be calculated globally for each time point beforehand.</a:t>
            </a:r>
          </a:p>
          <a:p>
            <a:endParaRPr lang="en-JP" dirty="0"/>
          </a:p>
          <a:p>
            <a:endParaRPr lang="en-JP" dirty="0"/>
          </a:p>
          <a:p>
            <a:endParaRPr lang="en-JP" dirty="0"/>
          </a:p>
          <a:p>
            <a:endParaRPr lang="en-JP" dirty="0"/>
          </a:p>
          <a:p>
            <a:endParaRPr lang="en-JP" dirty="0"/>
          </a:p>
          <a:p>
            <a:endParaRPr lang="en-JP" dirty="0"/>
          </a:p>
          <a:p>
            <a:endParaRPr lang="en-JP" dirty="0"/>
          </a:p>
          <a:p>
            <a:endParaRPr lang="en-JP" dirty="0"/>
          </a:p>
          <a:p>
            <a:r>
              <a:rPr lang="en-JP" dirty="0"/>
              <a:t>With this change, it should also be possible to process all available dataset within an acceptation duration.</a:t>
            </a:r>
          </a:p>
          <a:p>
            <a:endParaRPr lang="en-JP" dirty="0"/>
          </a:p>
          <a:p>
            <a:endParaRPr lang="en-JP" dirty="0"/>
          </a:p>
          <a:p>
            <a:r>
              <a:rPr lang="en-JP" dirty="0"/>
              <a:t>2. May try other features, such as occupation centers and distance of a taxi to these centers. </a:t>
            </a:r>
          </a:p>
        </p:txBody>
      </p:sp>
      <p:pic>
        <p:nvPicPr>
          <p:cNvPr id="6" name="Picture 5">
            <a:extLst>
              <a:ext uri="{FF2B5EF4-FFF2-40B4-BE49-F238E27FC236}">
                <a16:creationId xmlns:a16="http://schemas.microsoft.com/office/drawing/2014/main" id="{46D9F388-4CE6-D84D-A852-91C601121596}"/>
              </a:ext>
            </a:extLst>
          </p:cNvPr>
          <p:cNvPicPr>
            <a:picLocks noChangeAspect="1"/>
          </p:cNvPicPr>
          <p:nvPr/>
        </p:nvPicPr>
        <p:blipFill>
          <a:blip r:embed="rId2"/>
          <a:stretch>
            <a:fillRect/>
          </a:stretch>
        </p:blipFill>
        <p:spPr>
          <a:xfrm>
            <a:off x="2490382" y="2698742"/>
            <a:ext cx="5892800" cy="1765300"/>
          </a:xfrm>
          <a:prstGeom prst="rect">
            <a:avLst/>
          </a:prstGeom>
        </p:spPr>
      </p:pic>
      <p:sp>
        <p:nvSpPr>
          <p:cNvPr id="7" name="TextBox 6">
            <a:extLst>
              <a:ext uri="{FF2B5EF4-FFF2-40B4-BE49-F238E27FC236}">
                <a16:creationId xmlns:a16="http://schemas.microsoft.com/office/drawing/2014/main" id="{C359558B-4DC0-DC42-3CC0-A48F144BF499}"/>
              </a:ext>
            </a:extLst>
          </p:cNvPr>
          <p:cNvSpPr txBox="1"/>
          <p:nvPr/>
        </p:nvSpPr>
        <p:spPr>
          <a:xfrm>
            <a:off x="170121" y="393405"/>
            <a:ext cx="184731" cy="369332"/>
          </a:xfrm>
          <a:prstGeom prst="rect">
            <a:avLst/>
          </a:prstGeom>
          <a:noFill/>
        </p:spPr>
        <p:txBody>
          <a:bodyPr wrap="none" rtlCol="0">
            <a:spAutoFit/>
          </a:bodyPr>
          <a:lstStyle/>
          <a:p>
            <a:endParaRPr lang="en-JP"/>
          </a:p>
        </p:txBody>
      </p:sp>
    </p:spTree>
    <p:extLst>
      <p:ext uri="{BB962C8B-B14F-4D97-AF65-F5344CB8AC3E}">
        <p14:creationId xmlns:p14="http://schemas.microsoft.com/office/powerpoint/2010/main" val="3955089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ECBA96-D984-D20F-0488-F0FC2D3321BF}"/>
              </a:ext>
            </a:extLst>
          </p:cNvPr>
          <p:cNvSpPr>
            <a:spLocks noGrp="1"/>
          </p:cNvSpPr>
          <p:nvPr>
            <p:ph type="title"/>
          </p:nvPr>
        </p:nvSpPr>
        <p:spPr>
          <a:xfrm>
            <a:off x="6364609" y="2551299"/>
            <a:ext cx="4805996" cy="1297115"/>
          </a:xfrm>
        </p:spPr>
        <p:txBody>
          <a:bodyPr vert="horz" lIns="91440" tIns="45720" rIns="91440" bIns="45720" rtlCol="0" anchor="t">
            <a:normAutofit/>
          </a:bodyPr>
          <a:lstStyle/>
          <a:p>
            <a:r>
              <a:rPr lang="en-US" sz="5000" kern="1200" dirty="0">
                <a:solidFill>
                  <a:schemeClr val="tx2"/>
                </a:solidFill>
                <a:latin typeface="+mn-lt"/>
                <a:ea typeface="+mj-ea"/>
                <a:cs typeface="+mj-cs"/>
              </a:rPr>
              <a:t>Thank You!</a:t>
            </a:r>
          </a:p>
        </p:txBody>
      </p:sp>
      <p:sp>
        <p:nvSpPr>
          <p:cNvPr id="3" name="Content Placeholder 2">
            <a:extLst>
              <a:ext uri="{FF2B5EF4-FFF2-40B4-BE49-F238E27FC236}">
                <a16:creationId xmlns:a16="http://schemas.microsoft.com/office/drawing/2014/main" id="{FD58F7F3-C759-E0FB-3BBF-417D9D0E0251}"/>
              </a:ext>
            </a:extLst>
          </p:cNvPr>
          <p:cNvSpPr>
            <a:spLocks noGrp="1"/>
          </p:cNvSpPr>
          <p:nvPr>
            <p:ph idx="1"/>
          </p:nvPr>
        </p:nvSpPr>
        <p:spPr>
          <a:xfrm>
            <a:off x="6495101" y="3202843"/>
            <a:ext cx="4805691" cy="838831"/>
          </a:xfrm>
        </p:spPr>
        <p:txBody>
          <a:bodyPr vert="horz" lIns="91440" tIns="45720" rIns="91440" bIns="45720" rtlCol="0" anchor="b">
            <a:normAutofit/>
          </a:bodyPr>
          <a:lstStyle/>
          <a:p>
            <a:pPr marL="0" indent="0">
              <a:buNone/>
            </a:pPr>
            <a:r>
              <a:rPr lang="en-US" sz="2000" kern="1200" dirty="0">
                <a:solidFill>
                  <a:schemeClr val="tx2"/>
                </a:solidFill>
                <a:latin typeface="+mn-lt"/>
                <a:ea typeface="+mn-ea"/>
                <a:cs typeface="+mn-cs"/>
              </a:rPr>
              <a:t>Q &amp; A</a:t>
            </a:r>
          </a:p>
        </p:txBody>
      </p:sp>
      <p:pic>
        <p:nvPicPr>
          <p:cNvPr id="7" name="Graphic 6" descr="Questions">
            <a:extLst>
              <a:ext uri="{FF2B5EF4-FFF2-40B4-BE49-F238E27FC236}">
                <a16:creationId xmlns:a16="http://schemas.microsoft.com/office/drawing/2014/main" id="{68C93D3D-E511-5CE9-5E5C-6F46329FAD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4039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A949363-EDDA-20DA-C79C-61DCA320E9A5}"/>
              </a:ext>
            </a:extLst>
          </p:cNvPr>
          <p:cNvSpPr>
            <a:spLocks noGrp="1"/>
          </p:cNvSpPr>
          <p:nvPr>
            <p:ph type="title"/>
          </p:nvPr>
        </p:nvSpPr>
        <p:spPr>
          <a:xfrm>
            <a:off x="958506" y="800392"/>
            <a:ext cx="10264697" cy="1212102"/>
          </a:xfrm>
        </p:spPr>
        <p:txBody>
          <a:bodyPr>
            <a:normAutofit/>
          </a:bodyPr>
          <a:lstStyle/>
          <a:p>
            <a:r>
              <a:rPr lang="en-JP" sz="4000" b="1" dirty="0">
                <a:solidFill>
                  <a:srgbClr val="FFFFFF"/>
                </a:solidFill>
              </a:rPr>
              <a:t>Background</a:t>
            </a:r>
          </a:p>
        </p:txBody>
      </p:sp>
      <p:sp>
        <p:nvSpPr>
          <p:cNvPr id="5" name="Content Placeholder 4">
            <a:extLst>
              <a:ext uri="{FF2B5EF4-FFF2-40B4-BE49-F238E27FC236}">
                <a16:creationId xmlns:a16="http://schemas.microsoft.com/office/drawing/2014/main" id="{B765C6B1-4083-1970-B0E2-44E8E00CBF69}"/>
              </a:ext>
            </a:extLst>
          </p:cNvPr>
          <p:cNvSpPr>
            <a:spLocks noGrp="1"/>
          </p:cNvSpPr>
          <p:nvPr>
            <p:ph idx="1"/>
          </p:nvPr>
        </p:nvSpPr>
        <p:spPr>
          <a:xfrm>
            <a:off x="1222645" y="2304256"/>
            <a:ext cx="10515600" cy="4351338"/>
          </a:xfrm>
        </p:spPr>
        <p:txBody>
          <a:bodyPr>
            <a:normAutofit fontScale="92500"/>
          </a:bodyPr>
          <a:lstStyle/>
          <a:p>
            <a:pPr marL="0" indent="0">
              <a:buNone/>
            </a:pPr>
            <a:r>
              <a:rPr lang="en-JP" dirty="0"/>
              <a:t>With data on mobility traces of taxies (~500) in 30 days @</a:t>
            </a:r>
            <a:r>
              <a:rPr lang="en-US" b="0" i="0" dirty="0">
                <a:solidFill>
                  <a:srgbClr val="000000"/>
                </a:solidFill>
                <a:effectLst/>
                <a:latin typeface="TeXGyreHerosBold"/>
              </a:rPr>
              <a:t> San Francisco</a:t>
            </a:r>
            <a:endParaRPr lang="en-JP" dirty="0"/>
          </a:p>
          <a:p>
            <a:r>
              <a:rPr lang="en-US" sz="1800" b="1" dirty="0">
                <a:latin typeface="Calibri" panose="020F0502020204030204" pitchFamily="34" charset="0"/>
              </a:rPr>
              <a:t>Q1: C</a:t>
            </a:r>
            <a:r>
              <a:rPr lang="en-US" sz="1800" b="1" dirty="0">
                <a:effectLst/>
                <a:latin typeface="Calibri" panose="020F0502020204030204" pitchFamily="34" charset="0"/>
              </a:rPr>
              <a:t>alculate potential reduction of CO2 emissions </a:t>
            </a:r>
            <a:r>
              <a:rPr lang="en-US" sz="1800" dirty="0">
                <a:effectLst/>
                <a:latin typeface="Calibri" panose="020F0502020204030204" pitchFamily="34" charset="0"/>
              </a:rPr>
              <a:t>in a year, when engine-powered vehicles will be replaced by electric vehicles at rate 15% per month</a:t>
            </a:r>
            <a:endParaRPr lang="en-US" sz="1800" dirty="0">
              <a:latin typeface="Calibri" panose="020F0502020204030204" pitchFamily="34" charset="0"/>
            </a:endParaRPr>
          </a:p>
          <a:p>
            <a:r>
              <a:rPr lang="en-US" sz="1800" b="1" dirty="0">
                <a:latin typeface="Calibri" panose="020F0502020204030204" pitchFamily="34" charset="0"/>
              </a:rPr>
              <a:t>Q2: B</a:t>
            </a:r>
            <a:r>
              <a:rPr lang="en-US" sz="1800" b="1" dirty="0">
                <a:effectLst/>
                <a:latin typeface="Calibri" panose="020F0502020204030204" pitchFamily="34" charset="0"/>
              </a:rPr>
              <a:t>uild a predictor for taxi drivers</a:t>
            </a:r>
            <a:r>
              <a:rPr lang="en-US" sz="1800" dirty="0">
                <a:effectLst/>
                <a:latin typeface="Calibri" panose="020F0502020204030204" pitchFamily="34" charset="0"/>
              </a:rPr>
              <a:t>, predicting the next place where a passenger will hail a cab</a:t>
            </a:r>
            <a:br>
              <a:rPr lang="en-US" sz="1800" dirty="0">
                <a:effectLst/>
                <a:latin typeface="Calibri" panose="020F0502020204030204" pitchFamily="34" charset="0"/>
              </a:rPr>
            </a:br>
            <a:endParaRPr lang="en-US" dirty="0"/>
          </a:p>
          <a:p>
            <a:pPr marL="0" indent="0">
              <a:buNone/>
            </a:pPr>
            <a:endParaRPr lang="en-US" sz="1800" b="1" dirty="0">
              <a:effectLst/>
              <a:latin typeface="Arial" panose="020B0604020202020204" pitchFamily="34" charset="0"/>
            </a:endParaRPr>
          </a:p>
          <a:p>
            <a:pPr marL="0" indent="0">
              <a:buNone/>
            </a:pPr>
            <a:endParaRPr lang="en-US" sz="1800" b="1" dirty="0">
              <a:latin typeface="Arial" panose="020B0604020202020204" pitchFamily="34" charset="0"/>
            </a:endParaRPr>
          </a:p>
          <a:p>
            <a:pPr marL="0" indent="0">
              <a:buNone/>
            </a:pPr>
            <a:endParaRPr lang="en-US" sz="1800" b="1" dirty="0">
              <a:latin typeface="Arial" panose="020B0604020202020204" pitchFamily="34" charset="0"/>
            </a:endParaRPr>
          </a:p>
          <a:p>
            <a:pPr marL="0" indent="0">
              <a:buNone/>
            </a:pPr>
            <a:endParaRPr lang="en-US" sz="1800" b="1" dirty="0">
              <a:effectLst/>
              <a:latin typeface="Arial" panose="020B0604020202020204" pitchFamily="34" charset="0"/>
            </a:endParaRPr>
          </a:p>
          <a:p>
            <a:pPr marL="0" indent="0">
              <a:buNone/>
            </a:pPr>
            <a:endParaRPr lang="en-US" sz="1800" b="1" dirty="0">
              <a:latin typeface="Arial" panose="020B0604020202020204" pitchFamily="34" charset="0"/>
            </a:endParaRPr>
          </a:p>
          <a:p>
            <a:pPr marL="0" indent="0">
              <a:buNone/>
            </a:pPr>
            <a:endParaRPr lang="en-US" sz="1800" b="1" dirty="0">
              <a:effectLst/>
              <a:latin typeface="Arial" panose="020B0604020202020204" pitchFamily="34" charset="0"/>
            </a:endParaRPr>
          </a:p>
          <a:p>
            <a:pPr marL="0" indent="0">
              <a:buNone/>
            </a:pPr>
            <a:r>
              <a:rPr lang="en-US" sz="1100" dirty="0">
                <a:effectLst/>
                <a:latin typeface="Arial" panose="020B0604020202020204" pitchFamily="34" charset="0"/>
              </a:rPr>
              <a:t>Data</a:t>
            </a:r>
            <a:r>
              <a:rPr lang="en-US" sz="1100" b="1" dirty="0">
                <a:effectLst/>
                <a:latin typeface="Arial" panose="020B0604020202020204" pitchFamily="34" charset="0"/>
              </a:rPr>
              <a:t>: </a:t>
            </a:r>
            <a:r>
              <a:rPr lang="en-US" sz="1100" dirty="0">
                <a:solidFill>
                  <a:srgbClr val="0000FF"/>
                </a:solidFill>
                <a:effectLst/>
                <a:latin typeface="Calibri" panose="020F0502020204030204" pitchFamily="34" charset="0"/>
              </a:rPr>
              <a:t>https://</a:t>
            </a:r>
            <a:r>
              <a:rPr lang="en-US" sz="1100" dirty="0" err="1">
                <a:solidFill>
                  <a:srgbClr val="0000FF"/>
                </a:solidFill>
                <a:effectLst/>
                <a:latin typeface="Calibri" panose="020F0502020204030204" pitchFamily="34" charset="0"/>
              </a:rPr>
              <a:t>github.com</a:t>
            </a:r>
            <a:r>
              <a:rPr lang="en-US" sz="1100" dirty="0">
                <a:solidFill>
                  <a:srgbClr val="0000FF"/>
                </a:solidFill>
                <a:effectLst/>
                <a:latin typeface="Calibri" panose="020F0502020204030204" pitchFamily="34" charset="0"/>
              </a:rPr>
              <a:t>/</a:t>
            </a:r>
            <a:r>
              <a:rPr lang="en-US" sz="1100" dirty="0" err="1">
                <a:solidFill>
                  <a:srgbClr val="0000FF"/>
                </a:solidFill>
                <a:effectLst/>
                <a:latin typeface="Calibri" panose="020F0502020204030204" pitchFamily="34" charset="0"/>
              </a:rPr>
              <a:t>PDXostc</a:t>
            </a:r>
            <a:r>
              <a:rPr lang="en-US" sz="1100" dirty="0">
                <a:solidFill>
                  <a:srgbClr val="0000FF"/>
                </a:solidFill>
                <a:effectLst/>
                <a:latin typeface="Calibri" panose="020F0502020204030204" pitchFamily="34" charset="0"/>
              </a:rPr>
              <a:t>/</a:t>
            </a:r>
            <a:r>
              <a:rPr lang="en-US" sz="1100" dirty="0" err="1">
                <a:solidFill>
                  <a:srgbClr val="0000FF"/>
                </a:solidFill>
                <a:effectLst/>
                <a:latin typeface="Calibri" panose="020F0502020204030204" pitchFamily="34" charset="0"/>
              </a:rPr>
              <a:t>rvi_big_data</a:t>
            </a:r>
            <a:r>
              <a:rPr lang="en-US" sz="1100" dirty="0">
                <a:solidFill>
                  <a:srgbClr val="0000FF"/>
                </a:solidFill>
                <a:effectLst/>
                <a:latin typeface="Calibri" panose="020F0502020204030204" pitchFamily="34" charset="0"/>
              </a:rPr>
              <a:t>/blob/master/</a:t>
            </a:r>
            <a:r>
              <a:rPr lang="en-US" sz="1100" dirty="0" err="1">
                <a:solidFill>
                  <a:srgbClr val="0000FF"/>
                </a:solidFill>
                <a:effectLst/>
                <a:latin typeface="Calibri" panose="020F0502020204030204" pitchFamily="34" charset="0"/>
              </a:rPr>
              <a:t>cabspottingdata.tar.gz</a:t>
            </a:r>
            <a:br>
              <a:rPr lang="en-US" sz="1100" dirty="0">
                <a:solidFill>
                  <a:srgbClr val="0000FF"/>
                </a:solidFill>
                <a:effectLst/>
                <a:latin typeface="Calibri" panose="020F0502020204030204" pitchFamily="34" charset="0"/>
              </a:rPr>
            </a:br>
            <a:endParaRPr lang="en-US" sz="1100" dirty="0"/>
          </a:p>
          <a:p>
            <a:endParaRPr lang="en-US" dirty="0"/>
          </a:p>
          <a:p>
            <a:endParaRPr lang="en-US" dirty="0"/>
          </a:p>
          <a:p>
            <a:endParaRPr lang="en-JP" dirty="0"/>
          </a:p>
        </p:txBody>
      </p:sp>
      <p:pic>
        <p:nvPicPr>
          <p:cNvPr id="6" name="Picture 5">
            <a:extLst>
              <a:ext uri="{FF2B5EF4-FFF2-40B4-BE49-F238E27FC236}">
                <a16:creationId xmlns:a16="http://schemas.microsoft.com/office/drawing/2014/main" id="{32A51FEE-B042-BACA-A3BB-BBF1C1F9829B}"/>
              </a:ext>
            </a:extLst>
          </p:cNvPr>
          <p:cNvPicPr>
            <a:picLocks noChangeAspect="1"/>
          </p:cNvPicPr>
          <p:nvPr/>
        </p:nvPicPr>
        <p:blipFill>
          <a:blip r:embed="rId3"/>
          <a:stretch>
            <a:fillRect/>
          </a:stretch>
        </p:blipFill>
        <p:spPr>
          <a:xfrm>
            <a:off x="1278137" y="4166272"/>
            <a:ext cx="4590985" cy="1485319"/>
          </a:xfrm>
          <a:prstGeom prst="rect">
            <a:avLst/>
          </a:prstGeom>
        </p:spPr>
      </p:pic>
      <p:pic>
        <p:nvPicPr>
          <p:cNvPr id="7" name="Picture 6">
            <a:extLst>
              <a:ext uri="{FF2B5EF4-FFF2-40B4-BE49-F238E27FC236}">
                <a16:creationId xmlns:a16="http://schemas.microsoft.com/office/drawing/2014/main" id="{04AA7440-62A5-BDD9-91DD-0D537C79A757}"/>
              </a:ext>
            </a:extLst>
          </p:cNvPr>
          <p:cNvPicPr>
            <a:picLocks noChangeAspect="1"/>
          </p:cNvPicPr>
          <p:nvPr/>
        </p:nvPicPr>
        <p:blipFill>
          <a:blip r:embed="rId4"/>
          <a:stretch>
            <a:fillRect/>
          </a:stretch>
        </p:blipFill>
        <p:spPr>
          <a:xfrm>
            <a:off x="9145433" y="3845712"/>
            <a:ext cx="2843619" cy="2809882"/>
          </a:xfrm>
          <a:prstGeom prst="rect">
            <a:avLst/>
          </a:prstGeom>
        </p:spPr>
      </p:pic>
      <p:pic>
        <p:nvPicPr>
          <p:cNvPr id="9" name="Picture 8">
            <a:extLst>
              <a:ext uri="{FF2B5EF4-FFF2-40B4-BE49-F238E27FC236}">
                <a16:creationId xmlns:a16="http://schemas.microsoft.com/office/drawing/2014/main" id="{198BC785-031A-667F-E46F-D444EC128A96}"/>
              </a:ext>
            </a:extLst>
          </p:cNvPr>
          <p:cNvPicPr>
            <a:picLocks noChangeAspect="1"/>
          </p:cNvPicPr>
          <p:nvPr/>
        </p:nvPicPr>
        <p:blipFill>
          <a:blip r:embed="rId5"/>
          <a:stretch>
            <a:fillRect/>
          </a:stretch>
        </p:blipFill>
        <p:spPr>
          <a:xfrm>
            <a:off x="6097986" y="3681034"/>
            <a:ext cx="2825034" cy="2900740"/>
          </a:xfrm>
          <a:prstGeom prst="rect">
            <a:avLst/>
          </a:prstGeom>
        </p:spPr>
      </p:pic>
    </p:spTree>
    <p:extLst>
      <p:ext uri="{BB962C8B-B14F-4D97-AF65-F5344CB8AC3E}">
        <p14:creationId xmlns:p14="http://schemas.microsoft.com/office/powerpoint/2010/main" val="146986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A949363-EDDA-20DA-C79C-61DCA320E9A5}"/>
              </a:ext>
            </a:extLst>
          </p:cNvPr>
          <p:cNvSpPr>
            <a:spLocks noGrp="1"/>
          </p:cNvSpPr>
          <p:nvPr>
            <p:ph type="title"/>
          </p:nvPr>
        </p:nvSpPr>
        <p:spPr>
          <a:xfrm>
            <a:off x="958506" y="800392"/>
            <a:ext cx="10264697" cy="1212102"/>
          </a:xfrm>
        </p:spPr>
        <p:txBody>
          <a:bodyPr>
            <a:normAutofit/>
          </a:bodyPr>
          <a:lstStyle/>
          <a:p>
            <a:r>
              <a:rPr lang="en-JP" sz="4000" b="1" dirty="0">
                <a:solidFill>
                  <a:srgbClr val="FFFFFF"/>
                </a:solidFill>
              </a:rPr>
              <a:t>Q1: </a:t>
            </a:r>
            <a:r>
              <a:rPr lang="en-US" sz="4000" b="1" dirty="0">
                <a:solidFill>
                  <a:schemeClr val="bg1"/>
                </a:solidFill>
                <a:latin typeface="Calibri" panose="020F0502020204030204" pitchFamily="34" charset="0"/>
              </a:rPr>
              <a:t>P</a:t>
            </a:r>
            <a:r>
              <a:rPr lang="en-US" sz="4000" b="1" dirty="0">
                <a:solidFill>
                  <a:schemeClr val="bg1"/>
                </a:solidFill>
                <a:effectLst/>
                <a:latin typeface="Calibri" panose="020F0502020204030204" pitchFamily="34" charset="0"/>
              </a:rPr>
              <a:t>otential </a:t>
            </a:r>
            <a:r>
              <a:rPr lang="en-US" sz="4000" b="1" dirty="0">
                <a:solidFill>
                  <a:schemeClr val="bg1"/>
                </a:solidFill>
                <a:latin typeface="Calibri" panose="020F0502020204030204" pitchFamily="34" charset="0"/>
              </a:rPr>
              <a:t>R</a:t>
            </a:r>
            <a:r>
              <a:rPr lang="en-US" sz="4000" b="1" dirty="0">
                <a:solidFill>
                  <a:schemeClr val="bg1"/>
                </a:solidFill>
                <a:effectLst/>
                <a:latin typeface="Calibri" panose="020F0502020204030204" pitchFamily="34" charset="0"/>
              </a:rPr>
              <a:t>eduction of CO2 Emissions</a:t>
            </a:r>
            <a:r>
              <a:rPr lang="en-JP" sz="4000" b="1" dirty="0">
                <a:solidFill>
                  <a:schemeClr val="bg1"/>
                </a:solidFill>
              </a:rPr>
              <a:t> </a:t>
            </a:r>
          </a:p>
        </p:txBody>
      </p:sp>
      <p:sp>
        <p:nvSpPr>
          <p:cNvPr id="7" name="TextBox 6">
            <a:extLst>
              <a:ext uri="{FF2B5EF4-FFF2-40B4-BE49-F238E27FC236}">
                <a16:creationId xmlns:a16="http://schemas.microsoft.com/office/drawing/2014/main" id="{8472865F-FF19-9ECE-2770-3EAB489462FB}"/>
              </a:ext>
            </a:extLst>
          </p:cNvPr>
          <p:cNvSpPr txBox="1"/>
          <p:nvPr/>
        </p:nvSpPr>
        <p:spPr>
          <a:xfrm>
            <a:off x="1222644" y="2217767"/>
            <a:ext cx="10306946" cy="4832092"/>
          </a:xfrm>
          <a:prstGeom prst="rect">
            <a:avLst/>
          </a:prstGeom>
          <a:noFill/>
        </p:spPr>
        <p:txBody>
          <a:bodyPr wrap="square">
            <a:spAutoFit/>
          </a:bodyPr>
          <a:lstStyle/>
          <a:p>
            <a:r>
              <a:rPr lang="en-US" sz="1600" dirty="0">
                <a:effectLst/>
              </a:rPr>
              <a:t>Since</a:t>
            </a:r>
            <a:r>
              <a:rPr lang="ja-JP" altLang="en-US" sz="1600"/>
              <a:t> </a:t>
            </a:r>
            <a:r>
              <a:rPr lang="en-US" altLang="ja-JP" sz="1600" dirty="0"/>
              <a:t>the </a:t>
            </a:r>
            <a:r>
              <a:rPr lang="en-US" sz="1600" dirty="0">
                <a:effectLst/>
              </a:rPr>
              <a:t>engine-powered vehicles will be replaced by electric vehicles at rate 15% per month, the month Co2 emission is a geometric sequence:</a:t>
            </a:r>
          </a:p>
          <a:p>
            <a:endParaRPr lang="en-US" sz="1600" dirty="0"/>
          </a:p>
          <a:p>
            <a:pPr algn="ctr"/>
            <a:r>
              <a:rPr lang="en-US" sz="1600" dirty="0">
                <a:effectLst/>
              </a:rPr>
              <a:t>1, 0.85, 0.85^2, 0.85^3 …</a:t>
            </a:r>
          </a:p>
          <a:p>
            <a:endParaRPr lang="en-US" sz="1600" dirty="0"/>
          </a:p>
          <a:p>
            <a:r>
              <a:rPr lang="en-US" sz="1600" dirty="0">
                <a:effectLst/>
              </a:rPr>
              <a:t>Here “1” stands for the normalized amount of CO2 in the first month since taxi replacement starts (assumed to be the same as when all taxies are engine based, a</a:t>
            </a:r>
            <a:r>
              <a:rPr lang="en-US" sz="1600" dirty="0"/>
              <a:t>nother hypothesis: </a:t>
            </a:r>
            <a:r>
              <a:rPr lang="en-US" sz="1600" dirty="0">
                <a:effectLst/>
              </a:rPr>
              <a:t>each engine taxi exhausts the same amount of CO2 every month)</a:t>
            </a:r>
          </a:p>
          <a:p>
            <a:endParaRPr lang="en-US" sz="1600" dirty="0"/>
          </a:p>
          <a:p>
            <a:r>
              <a:rPr lang="en-US" sz="1600" dirty="0"/>
              <a:t>Therefore, in 12 months, the reduction rate of CO2 emission compared to the case before taxi replacement is</a:t>
            </a:r>
            <a:br>
              <a:rPr lang="en-US" sz="1600" dirty="0"/>
            </a:br>
            <a:endParaRPr lang="en-US" sz="1600" dirty="0"/>
          </a:p>
          <a:p>
            <a:pPr algn="ctr"/>
            <a:r>
              <a:rPr lang="en-JP" sz="1600" b="0" dirty="0">
                <a:effectLst/>
              </a:rPr>
              <a:t>1-(1-0.85</a:t>
            </a:r>
            <a:r>
              <a:rPr lang="en-JP" sz="1600" dirty="0"/>
              <a:t>^1</a:t>
            </a:r>
            <a:r>
              <a:rPr lang="en-JP" sz="1600" b="0" dirty="0">
                <a:effectLst/>
              </a:rPr>
              <a:t>2)/[(1-0.85)*12]=0.52</a:t>
            </a:r>
          </a:p>
          <a:p>
            <a:endParaRPr lang="en-JP" sz="1600" dirty="0"/>
          </a:p>
          <a:p>
            <a:r>
              <a:rPr lang="en-JP" sz="1600" b="0" dirty="0">
                <a:effectLst/>
              </a:rPr>
              <a:t>The total miles without passengers of all taxies in one month is </a:t>
            </a:r>
            <a:r>
              <a:rPr lang="en-JP" sz="1600" b="0" i="0" dirty="0">
                <a:effectLst/>
              </a:rPr>
              <a:t>1263482 miles. Therefore, the total reduction potential of CO2 in one year is</a:t>
            </a:r>
          </a:p>
          <a:p>
            <a:pPr algn="ctr"/>
            <a:br>
              <a:rPr lang="en-JP" sz="1600" b="0" i="0" dirty="0">
                <a:effectLst/>
              </a:rPr>
            </a:br>
            <a:r>
              <a:rPr lang="en-JP" sz="1600" b="0" i="0" dirty="0">
                <a:effectLst/>
              </a:rPr>
              <a:t>1263482 mile*12*404 g/mile *</a:t>
            </a:r>
            <a:r>
              <a:rPr lang="en-JP" sz="1600" b="0" dirty="0">
                <a:effectLst/>
              </a:rPr>
              <a:t> 0.52= </a:t>
            </a:r>
            <a:r>
              <a:rPr lang="en-JP" sz="1600" b="0" i="0" dirty="0">
                <a:effectLst/>
              </a:rPr>
              <a:t>3,206,430,468 g</a:t>
            </a:r>
            <a:endParaRPr lang="en-JP" sz="1600" b="0" dirty="0">
              <a:effectLst/>
            </a:endParaRPr>
          </a:p>
          <a:p>
            <a:br>
              <a:rPr lang="en-US" dirty="0">
                <a:latin typeface="Calibri" panose="020F0502020204030204" pitchFamily="34" charset="0"/>
              </a:rPr>
            </a:br>
            <a:endParaRPr lang="en-US" sz="1800" dirty="0">
              <a:latin typeface="Calibri" panose="020F0502020204030204" pitchFamily="34" charset="0"/>
            </a:endParaRPr>
          </a:p>
        </p:txBody>
      </p:sp>
    </p:spTree>
    <p:extLst>
      <p:ext uri="{BB962C8B-B14F-4D97-AF65-F5344CB8AC3E}">
        <p14:creationId xmlns:p14="http://schemas.microsoft.com/office/powerpoint/2010/main" val="276592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A949363-EDDA-20DA-C79C-61DCA320E9A5}"/>
              </a:ext>
            </a:extLst>
          </p:cNvPr>
          <p:cNvSpPr>
            <a:spLocks noGrp="1"/>
          </p:cNvSpPr>
          <p:nvPr>
            <p:ph type="title"/>
          </p:nvPr>
        </p:nvSpPr>
        <p:spPr>
          <a:xfrm>
            <a:off x="958506" y="800392"/>
            <a:ext cx="10264697" cy="1212102"/>
          </a:xfrm>
        </p:spPr>
        <p:txBody>
          <a:bodyPr>
            <a:normAutofit/>
          </a:bodyPr>
          <a:lstStyle/>
          <a:p>
            <a:r>
              <a:rPr lang="en-JP" sz="4000" b="1" dirty="0">
                <a:solidFill>
                  <a:schemeClr val="bg1"/>
                </a:solidFill>
              </a:rPr>
              <a:t>Q2: Next Destination Recommendation for Occupation</a:t>
            </a:r>
          </a:p>
        </p:txBody>
      </p:sp>
      <p:grpSp>
        <p:nvGrpSpPr>
          <p:cNvPr id="13" name="Group 12">
            <a:extLst>
              <a:ext uri="{FF2B5EF4-FFF2-40B4-BE49-F238E27FC236}">
                <a16:creationId xmlns:a16="http://schemas.microsoft.com/office/drawing/2014/main" id="{842FB442-2109-28F9-6A51-D58354FBE7FE}"/>
              </a:ext>
            </a:extLst>
          </p:cNvPr>
          <p:cNvGrpSpPr/>
          <p:nvPr/>
        </p:nvGrpSpPr>
        <p:grpSpPr>
          <a:xfrm>
            <a:off x="1186787" y="2812887"/>
            <a:ext cx="3644900" cy="3492500"/>
            <a:chOff x="2673350" y="2934579"/>
            <a:chExt cx="3644900" cy="3492500"/>
          </a:xfrm>
        </p:grpSpPr>
        <p:pic>
          <p:nvPicPr>
            <p:cNvPr id="11" name="Picture 10">
              <a:extLst>
                <a:ext uri="{FF2B5EF4-FFF2-40B4-BE49-F238E27FC236}">
                  <a16:creationId xmlns:a16="http://schemas.microsoft.com/office/drawing/2014/main" id="{F68DC929-588F-0974-066C-ACFF7DCE2F8C}"/>
                </a:ext>
              </a:extLst>
            </p:cNvPr>
            <p:cNvPicPr>
              <a:picLocks noChangeAspect="1"/>
            </p:cNvPicPr>
            <p:nvPr/>
          </p:nvPicPr>
          <p:blipFill>
            <a:blip r:embed="rId2"/>
            <a:stretch>
              <a:fillRect/>
            </a:stretch>
          </p:blipFill>
          <p:spPr>
            <a:xfrm>
              <a:off x="2673350" y="2934579"/>
              <a:ext cx="3644900" cy="3492500"/>
            </a:xfrm>
            <a:prstGeom prst="rect">
              <a:avLst/>
            </a:prstGeom>
          </p:spPr>
        </p:pic>
        <p:pic>
          <p:nvPicPr>
            <p:cNvPr id="9" name="Picture 8">
              <a:extLst>
                <a:ext uri="{FF2B5EF4-FFF2-40B4-BE49-F238E27FC236}">
                  <a16:creationId xmlns:a16="http://schemas.microsoft.com/office/drawing/2014/main" id="{F1A625E3-E83B-0A51-7AF6-B4714D545E96}"/>
                </a:ext>
              </a:extLst>
            </p:cNvPr>
            <p:cNvPicPr>
              <a:picLocks noChangeAspect="1"/>
            </p:cNvPicPr>
            <p:nvPr/>
          </p:nvPicPr>
          <p:blipFill>
            <a:blip r:embed="rId3"/>
            <a:stretch>
              <a:fillRect/>
            </a:stretch>
          </p:blipFill>
          <p:spPr>
            <a:xfrm>
              <a:off x="4731954" y="4406976"/>
              <a:ext cx="1358900" cy="889000"/>
            </a:xfrm>
            <a:prstGeom prst="rect">
              <a:avLst/>
            </a:prstGeom>
          </p:spPr>
        </p:pic>
        <p:pic>
          <p:nvPicPr>
            <p:cNvPr id="6" name="Picture 5">
              <a:extLst>
                <a:ext uri="{FF2B5EF4-FFF2-40B4-BE49-F238E27FC236}">
                  <a16:creationId xmlns:a16="http://schemas.microsoft.com/office/drawing/2014/main" id="{514276D2-348B-9C94-307B-A2F56558D0B3}"/>
                </a:ext>
              </a:extLst>
            </p:cNvPr>
            <p:cNvPicPr>
              <a:picLocks noChangeAspect="1"/>
            </p:cNvPicPr>
            <p:nvPr/>
          </p:nvPicPr>
          <p:blipFill>
            <a:blip r:embed="rId4"/>
            <a:stretch>
              <a:fillRect/>
            </a:stretch>
          </p:blipFill>
          <p:spPr>
            <a:xfrm>
              <a:off x="2807821" y="2984500"/>
              <a:ext cx="1587500" cy="889000"/>
            </a:xfrm>
            <a:prstGeom prst="rect">
              <a:avLst/>
            </a:prstGeom>
          </p:spPr>
        </p:pic>
      </p:grpSp>
      <p:sp>
        <p:nvSpPr>
          <p:cNvPr id="17" name="TextBox 16">
            <a:extLst>
              <a:ext uri="{FF2B5EF4-FFF2-40B4-BE49-F238E27FC236}">
                <a16:creationId xmlns:a16="http://schemas.microsoft.com/office/drawing/2014/main" id="{EEC0D032-D724-F880-2A6D-C4BF7321F7A6}"/>
              </a:ext>
            </a:extLst>
          </p:cNvPr>
          <p:cNvSpPr txBox="1"/>
          <p:nvPr/>
        </p:nvSpPr>
        <p:spPr>
          <a:xfrm>
            <a:off x="5053787" y="2913670"/>
            <a:ext cx="6333722" cy="2862322"/>
          </a:xfrm>
          <a:prstGeom prst="rect">
            <a:avLst/>
          </a:prstGeom>
          <a:noFill/>
        </p:spPr>
        <p:txBody>
          <a:bodyPr wrap="none" rtlCol="0">
            <a:spAutoFit/>
          </a:bodyPr>
          <a:lstStyle/>
          <a:p>
            <a:r>
              <a:rPr lang="en-JP" b="1" dirty="0"/>
              <a:t>Two step </a:t>
            </a:r>
            <a:r>
              <a:rPr lang="en-JP" dirty="0"/>
              <a:t>solution to construct a recommendation engine:</a:t>
            </a:r>
          </a:p>
          <a:p>
            <a:endParaRPr lang="en-JP" dirty="0"/>
          </a:p>
          <a:p>
            <a:pPr marL="342900" indent="-342900">
              <a:buAutoNum type="arabicPeriod"/>
            </a:pPr>
            <a:r>
              <a:rPr lang="en-JP" dirty="0"/>
              <a:t>Build classification model on occupation at a given next place</a:t>
            </a:r>
          </a:p>
          <a:p>
            <a:pPr marL="342900" indent="-342900">
              <a:buAutoNum type="arabicPeriod"/>
            </a:pPr>
            <a:endParaRPr lang="en-JP" dirty="0"/>
          </a:p>
          <a:p>
            <a:pPr marL="342900" indent="-342900">
              <a:buAutoNum type="arabicPeriod"/>
            </a:pPr>
            <a:r>
              <a:rPr lang="en-JP" dirty="0"/>
              <a:t>Simulate on possible next destinations, and recommend the</a:t>
            </a:r>
            <a:br>
              <a:rPr lang="en-JP" dirty="0"/>
            </a:br>
            <a:r>
              <a:rPr lang="en-JP" dirty="0"/>
              <a:t>proming ones to drivers</a:t>
            </a:r>
          </a:p>
          <a:p>
            <a:pPr marL="342900" indent="-342900">
              <a:buAutoNum type="arabicPeriod"/>
            </a:pPr>
            <a:endParaRPr lang="en-JP" dirty="0"/>
          </a:p>
          <a:p>
            <a:pPr marL="342900" indent="-342900">
              <a:buAutoNum type="arabicPeriod"/>
            </a:pPr>
            <a:endParaRPr lang="en-JP" dirty="0"/>
          </a:p>
          <a:p>
            <a:pPr marL="342900" indent="-342900">
              <a:buAutoNum type="arabicPeriod"/>
            </a:pPr>
            <a:endParaRPr lang="en-JP" dirty="0"/>
          </a:p>
          <a:p>
            <a:r>
              <a:rPr lang="en-JP" dirty="0"/>
              <a:t>Application scenario: when a taxi is roaming without a passenger</a:t>
            </a:r>
          </a:p>
        </p:txBody>
      </p:sp>
    </p:spTree>
    <p:extLst>
      <p:ext uri="{BB962C8B-B14F-4D97-AF65-F5344CB8AC3E}">
        <p14:creationId xmlns:p14="http://schemas.microsoft.com/office/powerpoint/2010/main" val="2388067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A949363-EDDA-20DA-C79C-61DCA320E9A5}"/>
              </a:ext>
            </a:extLst>
          </p:cNvPr>
          <p:cNvSpPr>
            <a:spLocks noGrp="1"/>
          </p:cNvSpPr>
          <p:nvPr>
            <p:ph type="title"/>
          </p:nvPr>
        </p:nvSpPr>
        <p:spPr>
          <a:xfrm>
            <a:off x="507030" y="160867"/>
            <a:ext cx="10905066" cy="1135737"/>
          </a:xfrm>
        </p:spPr>
        <p:txBody>
          <a:bodyPr>
            <a:normAutofit/>
          </a:bodyPr>
          <a:lstStyle/>
          <a:p>
            <a:r>
              <a:rPr lang="en-JP" sz="3600" b="1" dirty="0"/>
              <a:t>Drop-off -&gt; Pick-up Session Data Construction</a:t>
            </a:r>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Table 6">
            <a:extLst>
              <a:ext uri="{FF2B5EF4-FFF2-40B4-BE49-F238E27FC236}">
                <a16:creationId xmlns:a16="http://schemas.microsoft.com/office/drawing/2014/main" id="{95A58501-DF7D-512B-6F6D-263E616C6629}"/>
              </a:ext>
            </a:extLst>
          </p:cNvPr>
          <p:cNvGraphicFramePr>
            <a:graphicFrameLocks noGrp="1"/>
          </p:cNvGraphicFramePr>
          <p:nvPr>
            <p:extLst>
              <p:ext uri="{D42A27DB-BD31-4B8C-83A1-F6EECF244321}">
                <p14:modId xmlns:p14="http://schemas.microsoft.com/office/powerpoint/2010/main" val="3037857760"/>
              </p:ext>
            </p:extLst>
          </p:nvPr>
        </p:nvGraphicFramePr>
        <p:xfrm>
          <a:off x="626722" y="1052614"/>
          <a:ext cx="4037744" cy="5566463"/>
        </p:xfrm>
        <a:graphic>
          <a:graphicData uri="http://schemas.openxmlformats.org/drawingml/2006/table">
            <a:tbl>
              <a:tblPr firstRow="1" bandRow="1">
                <a:tableStyleId>{5C22544A-7EE6-4342-B048-85BDC9FD1C3A}</a:tableStyleId>
              </a:tblPr>
              <a:tblGrid>
                <a:gridCol w="775153">
                  <a:extLst>
                    <a:ext uri="{9D8B030D-6E8A-4147-A177-3AD203B41FA5}">
                      <a16:colId xmlns:a16="http://schemas.microsoft.com/office/drawing/2014/main" val="1108500643"/>
                    </a:ext>
                  </a:extLst>
                </a:gridCol>
                <a:gridCol w="578474">
                  <a:extLst>
                    <a:ext uri="{9D8B030D-6E8A-4147-A177-3AD203B41FA5}">
                      <a16:colId xmlns:a16="http://schemas.microsoft.com/office/drawing/2014/main" val="503053215"/>
                    </a:ext>
                  </a:extLst>
                </a:gridCol>
                <a:gridCol w="948696">
                  <a:extLst>
                    <a:ext uri="{9D8B030D-6E8A-4147-A177-3AD203B41FA5}">
                      <a16:colId xmlns:a16="http://schemas.microsoft.com/office/drawing/2014/main" val="2905334812"/>
                    </a:ext>
                  </a:extLst>
                </a:gridCol>
                <a:gridCol w="782817">
                  <a:extLst>
                    <a:ext uri="{9D8B030D-6E8A-4147-A177-3AD203B41FA5}">
                      <a16:colId xmlns:a16="http://schemas.microsoft.com/office/drawing/2014/main" val="3376962987"/>
                    </a:ext>
                  </a:extLst>
                </a:gridCol>
                <a:gridCol w="952604">
                  <a:extLst>
                    <a:ext uri="{9D8B030D-6E8A-4147-A177-3AD203B41FA5}">
                      <a16:colId xmlns:a16="http://schemas.microsoft.com/office/drawing/2014/main" val="4259812193"/>
                    </a:ext>
                  </a:extLst>
                </a:gridCol>
              </a:tblGrid>
              <a:tr h="327439">
                <a:tc>
                  <a:txBody>
                    <a:bodyPr/>
                    <a:lstStyle/>
                    <a:p>
                      <a:r>
                        <a:rPr lang="en-JP" sz="1200" dirty="0"/>
                        <a:t>Session</a:t>
                      </a:r>
                    </a:p>
                  </a:txBody>
                  <a:tcPr/>
                </a:tc>
                <a:tc>
                  <a:txBody>
                    <a:bodyPr/>
                    <a:lstStyle/>
                    <a:p>
                      <a:r>
                        <a:rPr lang="en-JP" sz="1200" dirty="0"/>
                        <a:t>Taxi</a:t>
                      </a:r>
                    </a:p>
                  </a:txBody>
                  <a:tcPr/>
                </a:tc>
                <a:tc>
                  <a:txBody>
                    <a:bodyPr/>
                    <a:lstStyle/>
                    <a:p>
                      <a:r>
                        <a:rPr lang="en-JP" sz="1200" dirty="0"/>
                        <a:t>Timestamp</a:t>
                      </a:r>
                    </a:p>
                  </a:txBody>
                  <a:tcPr/>
                </a:tc>
                <a:tc>
                  <a:txBody>
                    <a:bodyPr/>
                    <a:lstStyle/>
                    <a:p>
                      <a:r>
                        <a:rPr lang="en-JP" sz="1200" dirty="0"/>
                        <a:t>Position</a:t>
                      </a:r>
                    </a:p>
                  </a:txBody>
                  <a:tcPr/>
                </a:tc>
                <a:tc>
                  <a:txBody>
                    <a:bodyPr/>
                    <a:lstStyle/>
                    <a:p>
                      <a:r>
                        <a:rPr lang="en-JP" sz="1200" dirty="0"/>
                        <a:t>Occupation</a:t>
                      </a:r>
                    </a:p>
                  </a:txBody>
                  <a:tcPr/>
                </a:tc>
                <a:extLst>
                  <a:ext uri="{0D108BD9-81ED-4DB2-BD59-A6C34878D82A}">
                    <a16:rowId xmlns:a16="http://schemas.microsoft.com/office/drawing/2014/main" val="4238944332"/>
                  </a:ext>
                </a:extLst>
              </a:tr>
              <a:tr h="327439">
                <a:tc>
                  <a:txBody>
                    <a:bodyPr/>
                    <a:lstStyle/>
                    <a:p>
                      <a:endParaRPr lang="en-JP" sz="1200" dirty="0"/>
                    </a:p>
                  </a:txBody>
                  <a:tcPr>
                    <a:solidFill>
                      <a:schemeClr val="bg1">
                        <a:lumMod val="75000"/>
                      </a:schemeClr>
                    </a:solidFill>
                  </a:tcPr>
                </a:tc>
                <a:tc>
                  <a:txBody>
                    <a:bodyPr/>
                    <a:lstStyle/>
                    <a:p>
                      <a:r>
                        <a:rPr lang="en-JP" sz="1200" dirty="0"/>
                        <a:t>a</a:t>
                      </a:r>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r>
                        <a:rPr lang="en-JP" sz="1200" dirty="0"/>
                        <a:t>1</a:t>
                      </a:r>
                    </a:p>
                  </a:txBody>
                  <a:tcPr>
                    <a:solidFill>
                      <a:schemeClr val="bg1">
                        <a:lumMod val="75000"/>
                      </a:schemeClr>
                    </a:solidFill>
                  </a:tcPr>
                </a:tc>
                <a:extLst>
                  <a:ext uri="{0D108BD9-81ED-4DB2-BD59-A6C34878D82A}">
                    <a16:rowId xmlns:a16="http://schemas.microsoft.com/office/drawing/2014/main" val="3081760386"/>
                  </a:ext>
                </a:extLst>
              </a:tr>
              <a:tr h="327439">
                <a:tc>
                  <a:txBody>
                    <a:bodyPr/>
                    <a:lstStyle/>
                    <a:p>
                      <a:r>
                        <a:rPr lang="en-JP" sz="1200" dirty="0"/>
                        <a:t>1</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JP" sz="1200" dirty="0"/>
                        <a:t>1_t1</a:t>
                      </a:r>
                    </a:p>
                  </a:txBody>
                  <a:tcPr>
                    <a:solidFill>
                      <a:schemeClr val="accent2">
                        <a:lumMod val="20000"/>
                        <a:lumOff val="80000"/>
                      </a:schemeClr>
                    </a:solidFill>
                  </a:tcPr>
                </a:tc>
                <a:tc>
                  <a:txBody>
                    <a:bodyPr/>
                    <a:lstStyle/>
                    <a:p>
                      <a:endParaRPr lang="en-JP" sz="120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1994962507"/>
                  </a:ext>
                </a:extLst>
              </a:tr>
              <a:tr h="327439">
                <a:tc>
                  <a:txBody>
                    <a:bodyPr/>
                    <a:lstStyle/>
                    <a:p>
                      <a:r>
                        <a:rPr lang="en-JP" sz="1200" dirty="0"/>
                        <a:t>1</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US" sz="1200" dirty="0"/>
                        <a:t>1_t2</a:t>
                      </a:r>
                      <a:endParaRPr lang="en-JP" sz="1200" dirty="0"/>
                    </a:p>
                  </a:txBody>
                  <a:tcPr>
                    <a:solidFill>
                      <a:schemeClr val="accent2">
                        <a:lumMod val="20000"/>
                        <a:lumOff val="80000"/>
                      </a:schemeClr>
                    </a:solidFill>
                  </a:tcPr>
                </a:tc>
                <a:tc>
                  <a:txBody>
                    <a:bodyPr/>
                    <a:lstStyle/>
                    <a:p>
                      <a:endParaRPr lang="en-JP" sz="120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2223585518"/>
                  </a:ext>
                </a:extLst>
              </a:tr>
              <a:tr h="327439">
                <a:tc>
                  <a:txBody>
                    <a:bodyPr/>
                    <a:lstStyle/>
                    <a:p>
                      <a:r>
                        <a:rPr lang="en-JP" sz="1200" dirty="0"/>
                        <a:t>1</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US" sz="1200" dirty="0"/>
                        <a:t>1</a:t>
                      </a:r>
                      <a:r>
                        <a:rPr lang="en-JP" sz="1200" dirty="0"/>
                        <a:t>_t3</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3469613068"/>
                  </a:ext>
                </a:extLst>
              </a:tr>
              <a:tr h="327439">
                <a:tc>
                  <a:txBody>
                    <a:bodyPr/>
                    <a:lstStyle/>
                    <a:p>
                      <a:r>
                        <a:rPr lang="en-JP" sz="1200" dirty="0"/>
                        <a:t>1</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US" sz="1200" dirty="0"/>
                        <a:t>1</a:t>
                      </a:r>
                      <a:r>
                        <a:rPr lang="en-JP" sz="1200" dirty="0"/>
                        <a:t>_t4</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1</a:t>
                      </a:r>
                    </a:p>
                  </a:txBody>
                  <a:tcPr>
                    <a:solidFill>
                      <a:schemeClr val="accent2">
                        <a:lumMod val="20000"/>
                        <a:lumOff val="80000"/>
                      </a:schemeClr>
                    </a:solidFill>
                  </a:tcPr>
                </a:tc>
                <a:extLst>
                  <a:ext uri="{0D108BD9-81ED-4DB2-BD59-A6C34878D82A}">
                    <a16:rowId xmlns:a16="http://schemas.microsoft.com/office/drawing/2014/main" val="2665990320"/>
                  </a:ext>
                </a:extLst>
              </a:tr>
              <a:tr h="327439">
                <a:tc>
                  <a:txBody>
                    <a:bodyPr/>
                    <a:lstStyle/>
                    <a:p>
                      <a:endParaRPr lang="en-JP" sz="1200" dirty="0"/>
                    </a:p>
                  </a:txBody>
                  <a:tcPr>
                    <a:solidFill>
                      <a:schemeClr val="bg1">
                        <a:lumMod val="75000"/>
                      </a:schemeClr>
                    </a:solidFill>
                  </a:tcPr>
                </a:tc>
                <a:tc>
                  <a:txBody>
                    <a:bodyPr/>
                    <a:lstStyle/>
                    <a:p>
                      <a:r>
                        <a:rPr lang="en-JP" sz="1200" dirty="0"/>
                        <a:t>a</a:t>
                      </a:r>
                    </a:p>
                  </a:txBody>
                  <a:tcPr>
                    <a:solidFill>
                      <a:schemeClr val="bg1">
                        <a:lumMod val="75000"/>
                      </a:schemeClr>
                    </a:solidFill>
                  </a:tcPr>
                </a:tc>
                <a:tc>
                  <a:txBody>
                    <a:bodyPr/>
                    <a:lstStyle/>
                    <a:p>
                      <a:endParaRPr lang="en-JP" sz="1200" dirty="0"/>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r>
                        <a:rPr lang="en-JP" sz="1200" dirty="0"/>
                        <a:t>1</a:t>
                      </a:r>
                    </a:p>
                  </a:txBody>
                  <a:tcPr>
                    <a:solidFill>
                      <a:schemeClr val="bg1">
                        <a:lumMod val="75000"/>
                      </a:schemeClr>
                    </a:solidFill>
                  </a:tcPr>
                </a:tc>
                <a:extLst>
                  <a:ext uri="{0D108BD9-81ED-4DB2-BD59-A6C34878D82A}">
                    <a16:rowId xmlns:a16="http://schemas.microsoft.com/office/drawing/2014/main" val="3411904667"/>
                  </a:ext>
                </a:extLst>
              </a:tr>
              <a:tr h="327439">
                <a:tc>
                  <a:txBody>
                    <a:bodyPr/>
                    <a:lstStyle/>
                    <a:p>
                      <a:r>
                        <a:rPr lang="en-JP" sz="1200" dirty="0"/>
                        <a:t>2</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JP" sz="1200" dirty="0"/>
                        <a:t>2_t1</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2042835539"/>
                  </a:ext>
                </a:extLst>
              </a:tr>
              <a:tr h="327439">
                <a:tc>
                  <a:txBody>
                    <a:bodyPr/>
                    <a:lstStyle/>
                    <a:p>
                      <a:r>
                        <a:rPr lang="en-JP" sz="1200" dirty="0"/>
                        <a:t>2</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JP" sz="1200" dirty="0"/>
                        <a:t>2_t2</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2089877125"/>
                  </a:ext>
                </a:extLst>
              </a:tr>
              <a:tr h="327439">
                <a:tc>
                  <a:txBody>
                    <a:bodyPr/>
                    <a:lstStyle/>
                    <a:p>
                      <a:r>
                        <a:rPr lang="en-JP" sz="1200" dirty="0"/>
                        <a:t>2</a:t>
                      </a:r>
                    </a:p>
                  </a:txBody>
                  <a:tcPr>
                    <a:solidFill>
                      <a:schemeClr val="accent2">
                        <a:lumMod val="20000"/>
                        <a:lumOff val="80000"/>
                      </a:schemeClr>
                    </a:solidFill>
                  </a:tcPr>
                </a:tc>
                <a:tc>
                  <a:txBody>
                    <a:bodyPr/>
                    <a:lstStyle/>
                    <a:p>
                      <a:r>
                        <a:rPr lang="en-JP" sz="1200" dirty="0"/>
                        <a:t>a</a:t>
                      </a:r>
                    </a:p>
                  </a:txBody>
                  <a:tcPr>
                    <a:solidFill>
                      <a:schemeClr val="accent2">
                        <a:lumMod val="20000"/>
                        <a:lumOff val="80000"/>
                      </a:schemeClr>
                    </a:solidFill>
                  </a:tcPr>
                </a:tc>
                <a:tc>
                  <a:txBody>
                    <a:bodyPr/>
                    <a:lstStyle/>
                    <a:p>
                      <a:r>
                        <a:rPr lang="en-JP" sz="1200" dirty="0"/>
                        <a:t>2_t3</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1</a:t>
                      </a:r>
                    </a:p>
                  </a:txBody>
                  <a:tcPr>
                    <a:solidFill>
                      <a:schemeClr val="accent2">
                        <a:lumMod val="20000"/>
                        <a:lumOff val="80000"/>
                      </a:schemeClr>
                    </a:solidFill>
                  </a:tcPr>
                </a:tc>
                <a:extLst>
                  <a:ext uri="{0D108BD9-81ED-4DB2-BD59-A6C34878D82A}">
                    <a16:rowId xmlns:a16="http://schemas.microsoft.com/office/drawing/2014/main" val="3305286868"/>
                  </a:ext>
                </a:extLst>
              </a:tr>
              <a:tr h="327439">
                <a:tc>
                  <a:txBody>
                    <a:bodyPr/>
                    <a:lstStyle/>
                    <a:p>
                      <a:endParaRPr lang="en-JP" sz="1200" dirty="0"/>
                    </a:p>
                  </a:txBody>
                  <a:tcPr>
                    <a:solidFill>
                      <a:schemeClr val="bg1">
                        <a:lumMod val="75000"/>
                      </a:schemeClr>
                    </a:solidFill>
                  </a:tcPr>
                </a:tc>
                <a:tc>
                  <a:txBody>
                    <a:bodyPr/>
                    <a:lstStyle/>
                    <a:p>
                      <a:r>
                        <a:rPr lang="en-JP" sz="1200" dirty="0"/>
                        <a:t>a</a:t>
                      </a:r>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endParaRPr lang="en-JP" sz="1200" dirty="0"/>
                    </a:p>
                  </a:txBody>
                  <a:tcPr>
                    <a:solidFill>
                      <a:schemeClr val="bg1">
                        <a:lumMod val="75000"/>
                      </a:schemeClr>
                    </a:solidFill>
                  </a:tcPr>
                </a:tc>
                <a:tc>
                  <a:txBody>
                    <a:bodyPr/>
                    <a:lstStyle/>
                    <a:p>
                      <a:r>
                        <a:rPr lang="en-JP" sz="1200" dirty="0"/>
                        <a:t>1</a:t>
                      </a:r>
                    </a:p>
                  </a:txBody>
                  <a:tcPr>
                    <a:solidFill>
                      <a:schemeClr val="bg1">
                        <a:lumMod val="75000"/>
                      </a:schemeClr>
                    </a:solidFill>
                  </a:tcPr>
                </a:tc>
                <a:extLst>
                  <a:ext uri="{0D108BD9-81ED-4DB2-BD59-A6C34878D82A}">
                    <a16:rowId xmlns:a16="http://schemas.microsoft.com/office/drawing/2014/main" val="1602598213"/>
                  </a:ext>
                </a:extLst>
              </a:tr>
              <a:tr h="327439">
                <a:tc>
                  <a:txBody>
                    <a:bodyPr/>
                    <a:lstStyle/>
                    <a:p>
                      <a:endParaRPr lang="en-JP" sz="1200" dirty="0"/>
                    </a:p>
                  </a:txBody>
                  <a:tcPr>
                    <a:solidFill>
                      <a:schemeClr val="bg1">
                        <a:lumMod val="75000"/>
                      </a:schemeClr>
                    </a:solidFill>
                  </a:tcPr>
                </a:tc>
                <a:tc>
                  <a:txBody>
                    <a:bodyPr/>
                    <a:lstStyle/>
                    <a:p>
                      <a:r>
                        <a:rPr lang="en-JP" sz="1200" dirty="0"/>
                        <a:t>b</a:t>
                      </a:r>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endParaRPr lang="en-JP" sz="1200" dirty="0"/>
                    </a:p>
                  </a:txBody>
                  <a:tcPr>
                    <a:solidFill>
                      <a:schemeClr val="bg1">
                        <a:lumMod val="75000"/>
                      </a:schemeClr>
                    </a:solidFill>
                  </a:tcPr>
                </a:tc>
                <a:tc>
                  <a:txBody>
                    <a:bodyPr/>
                    <a:lstStyle/>
                    <a:p>
                      <a:r>
                        <a:rPr lang="en-JP" sz="1200" dirty="0"/>
                        <a:t>1</a:t>
                      </a:r>
                    </a:p>
                  </a:txBody>
                  <a:tcPr>
                    <a:solidFill>
                      <a:schemeClr val="bg1">
                        <a:lumMod val="75000"/>
                      </a:schemeClr>
                    </a:solidFill>
                  </a:tcPr>
                </a:tc>
                <a:extLst>
                  <a:ext uri="{0D108BD9-81ED-4DB2-BD59-A6C34878D82A}">
                    <a16:rowId xmlns:a16="http://schemas.microsoft.com/office/drawing/2014/main" val="133209286"/>
                  </a:ext>
                </a:extLst>
              </a:tr>
              <a:tr h="327439">
                <a:tc>
                  <a:txBody>
                    <a:bodyPr/>
                    <a:lstStyle/>
                    <a:p>
                      <a:endParaRPr lang="en-JP" sz="1200" dirty="0"/>
                    </a:p>
                  </a:txBody>
                  <a:tcPr>
                    <a:solidFill>
                      <a:schemeClr val="bg1">
                        <a:lumMod val="75000"/>
                      </a:schemeClr>
                    </a:solidFill>
                  </a:tcPr>
                </a:tc>
                <a:tc>
                  <a:txBody>
                    <a:bodyPr/>
                    <a:lstStyle/>
                    <a:p>
                      <a:r>
                        <a:rPr lang="en-JP" sz="1200" dirty="0"/>
                        <a:t>b</a:t>
                      </a:r>
                    </a:p>
                  </a:txBody>
                  <a:tcPr>
                    <a:solidFill>
                      <a:schemeClr val="bg1">
                        <a:lumMod val="75000"/>
                      </a:schemeClr>
                    </a:solidFill>
                  </a:tcPr>
                </a:tc>
                <a:tc>
                  <a:txBody>
                    <a:bodyPr/>
                    <a:lstStyle/>
                    <a:p>
                      <a:endParaRPr lang="en-JP" sz="1200" dirty="0"/>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r>
                        <a:rPr lang="en-JP" sz="1200" dirty="0"/>
                        <a:t>1</a:t>
                      </a:r>
                    </a:p>
                  </a:txBody>
                  <a:tcPr>
                    <a:solidFill>
                      <a:schemeClr val="bg1">
                        <a:lumMod val="75000"/>
                      </a:schemeClr>
                    </a:solidFill>
                  </a:tcPr>
                </a:tc>
                <a:extLst>
                  <a:ext uri="{0D108BD9-81ED-4DB2-BD59-A6C34878D82A}">
                    <a16:rowId xmlns:a16="http://schemas.microsoft.com/office/drawing/2014/main" val="1539212916"/>
                  </a:ext>
                </a:extLst>
              </a:tr>
              <a:tr h="327439">
                <a:tc>
                  <a:txBody>
                    <a:bodyPr/>
                    <a:lstStyle/>
                    <a:p>
                      <a:r>
                        <a:rPr lang="en-JP" sz="1200" dirty="0"/>
                        <a:t>3</a:t>
                      </a:r>
                    </a:p>
                  </a:txBody>
                  <a:tcPr>
                    <a:solidFill>
                      <a:schemeClr val="accent2">
                        <a:lumMod val="20000"/>
                        <a:lumOff val="80000"/>
                      </a:schemeClr>
                    </a:solidFill>
                  </a:tcPr>
                </a:tc>
                <a:tc>
                  <a:txBody>
                    <a:bodyPr/>
                    <a:lstStyle/>
                    <a:p>
                      <a:r>
                        <a:rPr lang="en-JP" sz="1200" dirty="0"/>
                        <a:t>b</a:t>
                      </a:r>
                    </a:p>
                  </a:txBody>
                  <a:tcPr>
                    <a:solidFill>
                      <a:schemeClr val="accent2">
                        <a:lumMod val="20000"/>
                        <a:lumOff val="80000"/>
                      </a:schemeClr>
                    </a:solidFill>
                  </a:tcPr>
                </a:tc>
                <a:tc>
                  <a:txBody>
                    <a:bodyPr/>
                    <a:lstStyle/>
                    <a:p>
                      <a:r>
                        <a:rPr lang="en-JP" sz="1200" dirty="0"/>
                        <a:t>3_t1</a:t>
                      </a:r>
                    </a:p>
                  </a:txBody>
                  <a:tcPr>
                    <a:solidFill>
                      <a:schemeClr val="accent2">
                        <a:lumMod val="20000"/>
                        <a:lumOff val="80000"/>
                      </a:schemeClr>
                    </a:solidFill>
                  </a:tcPr>
                </a:tc>
                <a:tc>
                  <a:txBody>
                    <a:bodyPr/>
                    <a:lstStyle/>
                    <a:p>
                      <a:endParaRPr lang="en-JP" sz="120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1715635217"/>
                  </a:ext>
                </a:extLst>
              </a:tr>
              <a:tr h="327439">
                <a:tc>
                  <a:txBody>
                    <a:bodyPr/>
                    <a:lstStyle/>
                    <a:p>
                      <a:r>
                        <a:rPr lang="en-JP" sz="1200" dirty="0"/>
                        <a:t>3</a:t>
                      </a:r>
                    </a:p>
                  </a:txBody>
                  <a:tcPr>
                    <a:solidFill>
                      <a:schemeClr val="accent2">
                        <a:lumMod val="20000"/>
                        <a:lumOff val="80000"/>
                      </a:schemeClr>
                    </a:solidFill>
                  </a:tcPr>
                </a:tc>
                <a:tc>
                  <a:txBody>
                    <a:bodyPr/>
                    <a:lstStyle/>
                    <a:p>
                      <a:r>
                        <a:rPr lang="en-JP" sz="1200" dirty="0"/>
                        <a:t>b</a:t>
                      </a:r>
                    </a:p>
                  </a:txBody>
                  <a:tcPr>
                    <a:solidFill>
                      <a:schemeClr val="accent2">
                        <a:lumMod val="20000"/>
                        <a:lumOff val="80000"/>
                      </a:schemeClr>
                    </a:solidFill>
                  </a:tcPr>
                </a:tc>
                <a:tc>
                  <a:txBody>
                    <a:bodyPr/>
                    <a:lstStyle/>
                    <a:p>
                      <a:r>
                        <a:rPr lang="en-JP" sz="1200" dirty="0"/>
                        <a:t>3_t2</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0</a:t>
                      </a:r>
                    </a:p>
                  </a:txBody>
                  <a:tcPr>
                    <a:solidFill>
                      <a:schemeClr val="accent2">
                        <a:lumMod val="20000"/>
                        <a:lumOff val="80000"/>
                      </a:schemeClr>
                    </a:solidFill>
                  </a:tcPr>
                </a:tc>
                <a:extLst>
                  <a:ext uri="{0D108BD9-81ED-4DB2-BD59-A6C34878D82A}">
                    <a16:rowId xmlns:a16="http://schemas.microsoft.com/office/drawing/2014/main" val="644038114"/>
                  </a:ext>
                </a:extLst>
              </a:tr>
              <a:tr h="327439">
                <a:tc>
                  <a:txBody>
                    <a:bodyPr/>
                    <a:lstStyle/>
                    <a:p>
                      <a:r>
                        <a:rPr lang="en-JP" sz="1200" dirty="0"/>
                        <a:t>3</a:t>
                      </a:r>
                    </a:p>
                  </a:txBody>
                  <a:tcPr>
                    <a:solidFill>
                      <a:schemeClr val="accent2">
                        <a:lumMod val="20000"/>
                        <a:lumOff val="80000"/>
                      </a:schemeClr>
                    </a:solidFill>
                  </a:tcPr>
                </a:tc>
                <a:tc>
                  <a:txBody>
                    <a:bodyPr/>
                    <a:lstStyle/>
                    <a:p>
                      <a:r>
                        <a:rPr lang="en-JP" sz="1200" dirty="0"/>
                        <a:t>b</a:t>
                      </a:r>
                    </a:p>
                  </a:txBody>
                  <a:tcPr>
                    <a:solidFill>
                      <a:schemeClr val="accent2">
                        <a:lumMod val="20000"/>
                        <a:lumOff val="80000"/>
                      </a:schemeClr>
                    </a:solidFill>
                  </a:tcPr>
                </a:tc>
                <a:tc>
                  <a:txBody>
                    <a:bodyPr/>
                    <a:lstStyle/>
                    <a:p>
                      <a:r>
                        <a:rPr lang="en-JP" sz="1200" dirty="0"/>
                        <a:t>3_t3</a:t>
                      </a:r>
                    </a:p>
                  </a:txBody>
                  <a:tcPr>
                    <a:solidFill>
                      <a:schemeClr val="accent2">
                        <a:lumMod val="20000"/>
                        <a:lumOff val="80000"/>
                      </a:schemeClr>
                    </a:solidFill>
                  </a:tcPr>
                </a:tc>
                <a:tc>
                  <a:txBody>
                    <a:bodyPr/>
                    <a:lstStyle/>
                    <a:p>
                      <a:endParaRPr lang="en-JP" sz="1200" dirty="0"/>
                    </a:p>
                  </a:txBody>
                  <a:tcPr>
                    <a:solidFill>
                      <a:schemeClr val="accent2">
                        <a:lumMod val="20000"/>
                        <a:lumOff val="80000"/>
                      </a:schemeClr>
                    </a:solidFill>
                  </a:tcPr>
                </a:tc>
                <a:tc>
                  <a:txBody>
                    <a:bodyPr/>
                    <a:lstStyle/>
                    <a:p>
                      <a:r>
                        <a:rPr lang="en-JP" sz="1200" dirty="0"/>
                        <a:t>1</a:t>
                      </a:r>
                    </a:p>
                  </a:txBody>
                  <a:tcPr>
                    <a:solidFill>
                      <a:schemeClr val="accent2">
                        <a:lumMod val="20000"/>
                        <a:lumOff val="80000"/>
                      </a:schemeClr>
                    </a:solidFill>
                  </a:tcPr>
                </a:tc>
                <a:extLst>
                  <a:ext uri="{0D108BD9-81ED-4DB2-BD59-A6C34878D82A}">
                    <a16:rowId xmlns:a16="http://schemas.microsoft.com/office/drawing/2014/main" val="3330139046"/>
                  </a:ext>
                </a:extLst>
              </a:tr>
              <a:tr h="327439">
                <a:tc>
                  <a:txBody>
                    <a:bodyPr/>
                    <a:lstStyle/>
                    <a:p>
                      <a:endParaRPr lang="en-JP" sz="1200" dirty="0"/>
                    </a:p>
                  </a:txBody>
                  <a:tcPr>
                    <a:solidFill>
                      <a:schemeClr val="bg1">
                        <a:lumMod val="75000"/>
                      </a:schemeClr>
                    </a:solidFill>
                  </a:tcPr>
                </a:tc>
                <a:tc>
                  <a:txBody>
                    <a:bodyPr/>
                    <a:lstStyle/>
                    <a:p>
                      <a:r>
                        <a:rPr lang="en-JP" sz="1200" dirty="0"/>
                        <a:t>b</a:t>
                      </a:r>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endParaRPr lang="en-JP" sz="1200"/>
                    </a:p>
                  </a:txBody>
                  <a:tcPr>
                    <a:solidFill>
                      <a:schemeClr val="bg1">
                        <a:lumMod val="75000"/>
                      </a:schemeClr>
                    </a:solidFill>
                  </a:tcPr>
                </a:tc>
                <a:tc>
                  <a:txBody>
                    <a:bodyPr/>
                    <a:lstStyle/>
                    <a:p>
                      <a:r>
                        <a:rPr lang="en-JP" sz="1200" dirty="0"/>
                        <a:t>1</a:t>
                      </a:r>
                    </a:p>
                  </a:txBody>
                  <a:tcPr>
                    <a:solidFill>
                      <a:schemeClr val="bg1">
                        <a:lumMod val="75000"/>
                      </a:schemeClr>
                    </a:solidFill>
                  </a:tcPr>
                </a:tc>
                <a:extLst>
                  <a:ext uri="{0D108BD9-81ED-4DB2-BD59-A6C34878D82A}">
                    <a16:rowId xmlns:a16="http://schemas.microsoft.com/office/drawing/2014/main" val="2179161387"/>
                  </a:ext>
                </a:extLst>
              </a:tr>
            </a:tbl>
          </a:graphicData>
        </a:graphic>
      </p:graphicFrame>
      <p:sp>
        <p:nvSpPr>
          <p:cNvPr id="7" name="TextBox 6">
            <a:extLst>
              <a:ext uri="{FF2B5EF4-FFF2-40B4-BE49-F238E27FC236}">
                <a16:creationId xmlns:a16="http://schemas.microsoft.com/office/drawing/2014/main" id="{C0D925B1-933A-C658-EDCC-28A997C1A3EC}"/>
              </a:ext>
            </a:extLst>
          </p:cNvPr>
          <p:cNvSpPr txBox="1"/>
          <p:nvPr/>
        </p:nvSpPr>
        <p:spPr>
          <a:xfrm>
            <a:off x="3964111" y="1572905"/>
            <a:ext cx="700063" cy="276999"/>
          </a:xfrm>
          <a:prstGeom prst="rect">
            <a:avLst/>
          </a:prstGeom>
          <a:solidFill>
            <a:schemeClr val="tx1">
              <a:lumMod val="50000"/>
              <a:lumOff val="50000"/>
            </a:schemeClr>
          </a:solidFill>
        </p:spPr>
        <p:txBody>
          <a:bodyPr wrap="none" rtlCol="0">
            <a:spAutoFit/>
          </a:bodyPr>
          <a:lstStyle/>
          <a:p>
            <a:r>
              <a:rPr lang="en-JP" sz="1200" dirty="0"/>
              <a:t>Drop off</a:t>
            </a:r>
          </a:p>
        </p:txBody>
      </p:sp>
      <p:sp>
        <p:nvSpPr>
          <p:cNvPr id="8" name="TextBox 7">
            <a:extLst>
              <a:ext uri="{FF2B5EF4-FFF2-40B4-BE49-F238E27FC236}">
                <a16:creationId xmlns:a16="http://schemas.microsoft.com/office/drawing/2014/main" id="{423DF94C-7C0A-31DA-4249-70CAA2CE6856}"/>
              </a:ext>
            </a:extLst>
          </p:cNvPr>
          <p:cNvSpPr txBox="1"/>
          <p:nvPr/>
        </p:nvSpPr>
        <p:spPr>
          <a:xfrm>
            <a:off x="3954128" y="3258322"/>
            <a:ext cx="700063" cy="276999"/>
          </a:xfrm>
          <a:prstGeom prst="rect">
            <a:avLst/>
          </a:prstGeom>
          <a:solidFill>
            <a:schemeClr val="tx1">
              <a:lumMod val="50000"/>
              <a:lumOff val="50000"/>
            </a:schemeClr>
          </a:solidFill>
        </p:spPr>
        <p:txBody>
          <a:bodyPr wrap="none" rtlCol="0">
            <a:spAutoFit/>
          </a:bodyPr>
          <a:lstStyle/>
          <a:p>
            <a:r>
              <a:rPr lang="en-JP" sz="1200" dirty="0"/>
              <a:t>Drop off</a:t>
            </a:r>
          </a:p>
        </p:txBody>
      </p:sp>
      <p:sp>
        <p:nvSpPr>
          <p:cNvPr id="9" name="TextBox 8">
            <a:extLst>
              <a:ext uri="{FF2B5EF4-FFF2-40B4-BE49-F238E27FC236}">
                <a16:creationId xmlns:a16="http://schemas.microsoft.com/office/drawing/2014/main" id="{019AB07B-F784-E17C-8878-9E6564771297}"/>
              </a:ext>
            </a:extLst>
          </p:cNvPr>
          <p:cNvSpPr txBox="1"/>
          <p:nvPr/>
        </p:nvSpPr>
        <p:spPr>
          <a:xfrm>
            <a:off x="3954128" y="5146595"/>
            <a:ext cx="700063" cy="276999"/>
          </a:xfrm>
          <a:prstGeom prst="rect">
            <a:avLst/>
          </a:prstGeom>
          <a:solidFill>
            <a:schemeClr val="tx1">
              <a:lumMod val="50000"/>
              <a:lumOff val="50000"/>
            </a:schemeClr>
          </a:solidFill>
        </p:spPr>
        <p:txBody>
          <a:bodyPr wrap="none" rtlCol="0">
            <a:spAutoFit/>
          </a:bodyPr>
          <a:lstStyle/>
          <a:p>
            <a:r>
              <a:rPr lang="en-JP" sz="1200" dirty="0"/>
              <a:t>Drop off</a:t>
            </a:r>
          </a:p>
        </p:txBody>
      </p:sp>
      <p:sp>
        <p:nvSpPr>
          <p:cNvPr id="10" name="TextBox 9">
            <a:extLst>
              <a:ext uri="{FF2B5EF4-FFF2-40B4-BE49-F238E27FC236}">
                <a16:creationId xmlns:a16="http://schemas.microsoft.com/office/drawing/2014/main" id="{46A7DC8E-B5B8-729F-B587-9F16A82FB8ED}"/>
              </a:ext>
            </a:extLst>
          </p:cNvPr>
          <p:cNvSpPr txBox="1"/>
          <p:nvPr/>
        </p:nvSpPr>
        <p:spPr>
          <a:xfrm>
            <a:off x="3998190" y="2603151"/>
            <a:ext cx="631904" cy="276999"/>
          </a:xfrm>
          <a:prstGeom prst="rect">
            <a:avLst/>
          </a:prstGeom>
          <a:solidFill>
            <a:schemeClr val="accent6"/>
          </a:solidFill>
        </p:spPr>
        <p:txBody>
          <a:bodyPr wrap="none" rtlCol="0">
            <a:spAutoFit/>
          </a:bodyPr>
          <a:lstStyle/>
          <a:p>
            <a:r>
              <a:rPr lang="en-JP" sz="1200" dirty="0"/>
              <a:t>Pick up</a:t>
            </a:r>
          </a:p>
        </p:txBody>
      </p:sp>
      <p:sp>
        <p:nvSpPr>
          <p:cNvPr id="11" name="TextBox 10">
            <a:extLst>
              <a:ext uri="{FF2B5EF4-FFF2-40B4-BE49-F238E27FC236}">
                <a16:creationId xmlns:a16="http://schemas.microsoft.com/office/drawing/2014/main" id="{A6058530-B938-4914-ADF5-2F6DC07406B2}"/>
              </a:ext>
            </a:extLst>
          </p:cNvPr>
          <p:cNvSpPr txBox="1"/>
          <p:nvPr/>
        </p:nvSpPr>
        <p:spPr>
          <a:xfrm>
            <a:off x="3988206" y="3908506"/>
            <a:ext cx="631904" cy="276999"/>
          </a:xfrm>
          <a:prstGeom prst="rect">
            <a:avLst/>
          </a:prstGeom>
          <a:solidFill>
            <a:schemeClr val="accent6"/>
          </a:solidFill>
        </p:spPr>
        <p:txBody>
          <a:bodyPr wrap="none" rtlCol="0">
            <a:spAutoFit/>
          </a:bodyPr>
          <a:lstStyle/>
          <a:p>
            <a:r>
              <a:rPr lang="en-JP" sz="1200" dirty="0"/>
              <a:t>Pick up</a:t>
            </a:r>
          </a:p>
        </p:txBody>
      </p:sp>
      <p:sp>
        <p:nvSpPr>
          <p:cNvPr id="12" name="TextBox 11">
            <a:extLst>
              <a:ext uri="{FF2B5EF4-FFF2-40B4-BE49-F238E27FC236}">
                <a16:creationId xmlns:a16="http://schemas.microsoft.com/office/drawing/2014/main" id="{16039CB0-1B55-761B-BED6-6DA5568648BB}"/>
              </a:ext>
            </a:extLst>
          </p:cNvPr>
          <p:cNvSpPr txBox="1"/>
          <p:nvPr/>
        </p:nvSpPr>
        <p:spPr>
          <a:xfrm>
            <a:off x="3954129" y="5882836"/>
            <a:ext cx="631904" cy="276999"/>
          </a:xfrm>
          <a:prstGeom prst="rect">
            <a:avLst/>
          </a:prstGeom>
          <a:solidFill>
            <a:schemeClr val="accent6"/>
          </a:solidFill>
        </p:spPr>
        <p:txBody>
          <a:bodyPr wrap="none" rtlCol="0">
            <a:spAutoFit/>
          </a:bodyPr>
          <a:lstStyle/>
          <a:p>
            <a:r>
              <a:rPr lang="en-JP" sz="1200" dirty="0"/>
              <a:t>Pick up</a:t>
            </a:r>
          </a:p>
        </p:txBody>
      </p:sp>
      <p:sp>
        <p:nvSpPr>
          <p:cNvPr id="14" name="TextBox 13">
            <a:extLst>
              <a:ext uri="{FF2B5EF4-FFF2-40B4-BE49-F238E27FC236}">
                <a16:creationId xmlns:a16="http://schemas.microsoft.com/office/drawing/2014/main" id="{195099E3-FA68-414E-EA70-79E6D98A3102}"/>
              </a:ext>
            </a:extLst>
          </p:cNvPr>
          <p:cNvSpPr txBox="1"/>
          <p:nvPr/>
        </p:nvSpPr>
        <p:spPr>
          <a:xfrm>
            <a:off x="5142172" y="3535321"/>
            <a:ext cx="7049828" cy="3139321"/>
          </a:xfrm>
          <a:prstGeom prst="rect">
            <a:avLst/>
          </a:prstGeom>
          <a:noFill/>
        </p:spPr>
        <p:txBody>
          <a:bodyPr wrap="square" rtlCol="0">
            <a:spAutoFit/>
          </a:bodyPr>
          <a:lstStyle/>
          <a:p>
            <a:r>
              <a:rPr lang="en-JP" dirty="0"/>
              <a:t>Each drop-off-&gt;pick-up full session will be further broken into sub sessions terminated by the steps in the sequential data</a:t>
            </a:r>
            <a:br>
              <a:rPr lang="en-JP" dirty="0"/>
            </a:br>
            <a:br>
              <a:rPr lang="en-JP" dirty="0"/>
            </a:br>
            <a:r>
              <a:rPr lang="en-JP" dirty="0"/>
              <a:t>E.g.,  for 1_t1 -&gt; 1_t2 -&gt; 1_t3 -&gt; 1_t4 session, there will be data </a:t>
            </a:r>
            <a:br>
              <a:rPr lang="en-JP" dirty="0"/>
            </a:br>
            <a:r>
              <a:rPr lang="en-JP" dirty="0"/>
              <a:t>1_t1 :  target_variable </a:t>
            </a:r>
          </a:p>
          <a:p>
            <a:r>
              <a:rPr lang="en-JP" dirty="0"/>
              <a:t>1_t1 -&gt; 1_t2 : target_variable</a:t>
            </a:r>
          </a:p>
          <a:p>
            <a:r>
              <a:rPr lang="en-JP" dirty="0"/>
              <a:t>1_t1 -&gt; 1_t2 -&gt; 1_t3: target_variable </a:t>
            </a:r>
            <a:br>
              <a:rPr lang="en-JP" dirty="0"/>
            </a:br>
            <a:r>
              <a:rPr lang="en-JP" dirty="0"/>
              <a:t>1_t1 -&gt; 1_t2 -&gt; 1_t3 -&gt; 1_t4: target_variable </a:t>
            </a:r>
            <a:br>
              <a:rPr lang="en-JP" dirty="0"/>
            </a:br>
            <a:endParaRPr lang="en-JP" dirty="0"/>
          </a:p>
          <a:p>
            <a:r>
              <a:rPr lang="en-JP" dirty="0"/>
              <a:t>The mastar table will be generated based on the above sub session data</a:t>
            </a:r>
          </a:p>
          <a:p>
            <a:r>
              <a:rPr lang="en-JP" dirty="0"/>
              <a:t>(highly imbalanced: 8.4%)</a:t>
            </a:r>
          </a:p>
        </p:txBody>
      </p:sp>
      <p:pic>
        <p:nvPicPr>
          <p:cNvPr id="15" name="Picture 14">
            <a:extLst>
              <a:ext uri="{FF2B5EF4-FFF2-40B4-BE49-F238E27FC236}">
                <a16:creationId xmlns:a16="http://schemas.microsoft.com/office/drawing/2014/main" id="{BB5C3B7E-B53C-ADB6-BBFB-8AE6A14C6655}"/>
              </a:ext>
            </a:extLst>
          </p:cNvPr>
          <p:cNvPicPr>
            <a:picLocks noChangeAspect="1"/>
          </p:cNvPicPr>
          <p:nvPr/>
        </p:nvPicPr>
        <p:blipFill>
          <a:blip r:embed="rId2"/>
          <a:stretch>
            <a:fillRect/>
          </a:stretch>
        </p:blipFill>
        <p:spPr>
          <a:xfrm>
            <a:off x="5047374" y="1323346"/>
            <a:ext cx="3483846" cy="2266373"/>
          </a:xfrm>
          <a:prstGeom prst="rect">
            <a:avLst/>
          </a:prstGeom>
        </p:spPr>
      </p:pic>
      <p:sp>
        <p:nvSpPr>
          <p:cNvPr id="16" name="TextBox 15">
            <a:extLst>
              <a:ext uri="{FF2B5EF4-FFF2-40B4-BE49-F238E27FC236}">
                <a16:creationId xmlns:a16="http://schemas.microsoft.com/office/drawing/2014/main" id="{1C712C21-263A-5162-1C68-AED1A3676E37}"/>
              </a:ext>
            </a:extLst>
          </p:cNvPr>
          <p:cNvSpPr txBox="1"/>
          <p:nvPr/>
        </p:nvSpPr>
        <p:spPr>
          <a:xfrm>
            <a:off x="5527188" y="1052614"/>
            <a:ext cx="2697662" cy="276999"/>
          </a:xfrm>
          <a:prstGeom prst="rect">
            <a:avLst/>
          </a:prstGeom>
          <a:noFill/>
        </p:spPr>
        <p:txBody>
          <a:bodyPr wrap="none" rtlCol="0">
            <a:spAutoFit/>
          </a:bodyPr>
          <a:lstStyle/>
          <a:p>
            <a:r>
              <a:rPr lang="en-JP" sz="1200" dirty="0"/>
              <a:t>Distribution of session length in seconds</a:t>
            </a:r>
          </a:p>
        </p:txBody>
      </p:sp>
      <p:sp>
        <p:nvSpPr>
          <p:cNvPr id="17" name="TextBox 16">
            <a:extLst>
              <a:ext uri="{FF2B5EF4-FFF2-40B4-BE49-F238E27FC236}">
                <a16:creationId xmlns:a16="http://schemas.microsoft.com/office/drawing/2014/main" id="{9CA2B4B8-8FAC-8BDC-5572-B645BB0199D2}"/>
              </a:ext>
            </a:extLst>
          </p:cNvPr>
          <p:cNvSpPr txBox="1"/>
          <p:nvPr/>
        </p:nvSpPr>
        <p:spPr>
          <a:xfrm>
            <a:off x="9028043" y="1072746"/>
            <a:ext cx="2524217" cy="276999"/>
          </a:xfrm>
          <a:prstGeom prst="rect">
            <a:avLst/>
          </a:prstGeom>
          <a:noFill/>
        </p:spPr>
        <p:txBody>
          <a:bodyPr wrap="none" rtlCol="0">
            <a:spAutoFit/>
          </a:bodyPr>
          <a:lstStyle/>
          <a:p>
            <a:r>
              <a:rPr lang="en-JP" sz="1200" dirty="0"/>
              <a:t>Distribution of session length in miles</a:t>
            </a:r>
          </a:p>
        </p:txBody>
      </p:sp>
      <p:pic>
        <p:nvPicPr>
          <p:cNvPr id="18" name="Picture 17">
            <a:extLst>
              <a:ext uri="{FF2B5EF4-FFF2-40B4-BE49-F238E27FC236}">
                <a16:creationId xmlns:a16="http://schemas.microsoft.com/office/drawing/2014/main" id="{BD541554-5EDE-7152-FAC9-2DDCC906D8FA}"/>
              </a:ext>
            </a:extLst>
          </p:cNvPr>
          <p:cNvPicPr>
            <a:picLocks noChangeAspect="1"/>
          </p:cNvPicPr>
          <p:nvPr/>
        </p:nvPicPr>
        <p:blipFill>
          <a:blip r:embed="rId3"/>
          <a:stretch>
            <a:fillRect/>
          </a:stretch>
        </p:blipFill>
        <p:spPr>
          <a:xfrm>
            <a:off x="8653759" y="1349745"/>
            <a:ext cx="3365841" cy="2281292"/>
          </a:xfrm>
          <a:prstGeom prst="rect">
            <a:avLst/>
          </a:prstGeom>
        </p:spPr>
      </p:pic>
    </p:spTree>
    <p:extLst>
      <p:ext uri="{BB962C8B-B14F-4D97-AF65-F5344CB8AC3E}">
        <p14:creationId xmlns:p14="http://schemas.microsoft.com/office/powerpoint/2010/main" val="430134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Feature Engineering and Target Variable Contruction</a:t>
            </a:r>
          </a:p>
        </p:txBody>
      </p:sp>
      <p:sp>
        <p:nvSpPr>
          <p:cNvPr id="2" name="TextBox 1">
            <a:extLst>
              <a:ext uri="{FF2B5EF4-FFF2-40B4-BE49-F238E27FC236}">
                <a16:creationId xmlns:a16="http://schemas.microsoft.com/office/drawing/2014/main" id="{A1E0E879-B887-FAF1-E800-A6E63B493941}"/>
              </a:ext>
            </a:extLst>
          </p:cNvPr>
          <p:cNvSpPr txBox="1"/>
          <p:nvPr/>
        </p:nvSpPr>
        <p:spPr>
          <a:xfrm>
            <a:off x="140460" y="1172544"/>
            <a:ext cx="7197495" cy="5524589"/>
          </a:xfrm>
          <a:prstGeom prst="rect">
            <a:avLst/>
          </a:prstGeom>
          <a:solidFill>
            <a:schemeClr val="accent1">
              <a:lumMod val="20000"/>
              <a:lumOff val="80000"/>
            </a:schemeClr>
          </a:solidFill>
        </p:spPr>
        <p:txBody>
          <a:bodyPr wrap="square" rtlCol="0">
            <a:spAutoFit/>
          </a:bodyPr>
          <a:lstStyle/>
          <a:p>
            <a:r>
              <a:rPr lang="en-JP" sz="2500" b="1" dirty="0"/>
              <a:t>Feature Engineering</a:t>
            </a:r>
          </a:p>
          <a:p>
            <a:pPr marL="285750" indent="-285750">
              <a:buFont typeface="Arial" panose="020B0604020202020204" pitchFamily="34" charset="0"/>
              <a:buChar char="•"/>
            </a:pPr>
            <a:r>
              <a:rPr lang="en-JP" sz="2000" b="1" dirty="0"/>
              <a:t>Taxi attributes:</a:t>
            </a:r>
            <a:br>
              <a:rPr lang="en-JP" dirty="0"/>
            </a:br>
            <a:r>
              <a:rPr lang="en-JP" dirty="0"/>
              <a:t>&gt; Accumulated time since last drop-off</a:t>
            </a:r>
            <a:br>
              <a:rPr lang="en-JP" dirty="0"/>
            </a:br>
            <a:r>
              <a:rPr lang="en-JP" dirty="0"/>
              <a:t>&gt; Accumulated moving duraiton since last drop-off</a:t>
            </a:r>
            <a:br>
              <a:rPr lang="en-JP" dirty="0"/>
            </a:br>
            <a:r>
              <a:rPr lang="en-JP" dirty="0"/>
              <a:t>&gt; Direct distance from origin place of last drop-off</a:t>
            </a:r>
            <a:br>
              <a:rPr lang="en-JP" dirty="0"/>
            </a:br>
            <a:r>
              <a:rPr lang="en-JP" dirty="0"/>
              <a:t>&gt; Speed</a:t>
            </a:r>
            <a:br>
              <a:rPr lang="en-JP" dirty="0"/>
            </a:br>
            <a:r>
              <a:rPr lang="en-JP" dirty="0"/>
              <a:t>&gt; Current position </a:t>
            </a:r>
            <a:br>
              <a:rPr lang="en-JP" dirty="0"/>
            </a:br>
            <a:r>
              <a:rPr lang="en-JP" dirty="0"/>
              <a:t>&gt; Current timestamp</a:t>
            </a:r>
            <a:br>
              <a:rPr lang="en-JP" dirty="0"/>
            </a:br>
            <a:r>
              <a:rPr lang="en-JP" dirty="0"/>
              <a:t>&gt; </a:t>
            </a:r>
            <a:r>
              <a:rPr lang="en-JP" b="1" dirty="0"/>
              <a:t>Next position </a:t>
            </a:r>
            <a:br>
              <a:rPr lang="en-JP" b="1" dirty="0"/>
            </a:br>
            <a:r>
              <a:rPr lang="en-JP" b="1" dirty="0"/>
              <a:t>&gt; Next timestamp</a:t>
            </a:r>
          </a:p>
          <a:p>
            <a:pPr marL="285750" indent="-285750">
              <a:buFont typeface="Arial" panose="020B0604020202020204" pitchFamily="34" charset="0"/>
              <a:buChar char="•"/>
            </a:pPr>
            <a:endParaRPr lang="en-JP" dirty="0"/>
          </a:p>
          <a:p>
            <a:pPr marL="285750" indent="-285750">
              <a:buFont typeface="Arial" panose="020B0604020202020204" pitchFamily="34" charset="0"/>
              <a:buChar char="•"/>
            </a:pPr>
            <a:r>
              <a:rPr lang="en-JP" sz="2000" b="1" dirty="0"/>
              <a:t>Traffic status:</a:t>
            </a:r>
            <a:br>
              <a:rPr lang="en-JP" dirty="0"/>
            </a:br>
            <a:r>
              <a:rPr lang="en-JP" dirty="0"/>
              <a:t>&gt; Number of taxies in the city in past given time (e.g., past 1 minute)</a:t>
            </a:r>
            <a:br>
              <a:rPr lang="en-JP" dirty="0"/>
            </a:br>
            <a:r>
              <a:rPr lang="en-JP" dirty="0"/>
              <a:t>&gt; Taxi occupation rate in the city in past given time </a:t>
            </a:r>
            <a:br>
              <a:rPr lang="en-JP" dirty="0"/>
            </a:br>
            <a:r>
              <a:rPr lang="en-JP" dirty="0"/>
              <a:t>&gt; Number of taxies in the area surrounding the taxi in past given time </a:t>
            </a:r>
            <a:br>
              <a:rPr lang="en-JP" dirty="0"/>
            </a:br>
            <a:r>
              <a:rPr lang="en-JP" dirty="0"/>
              <a:t>&gt; Taxi occupation rate in the area surrouding the taxi in past given time</a:t>
            </a:r>
          </a:p>
          <a:p>
            <a:pPr marL="285750" indent="-285750">
              <a:buFont typeface="Arial" panose="020B0604020202020204" pitchFamily="34" charset="0"/>
              <a:buChar char="•"/>
            </a:pPr>
            <a:endParaRPr lang="en-JP" dirty="0"/>
          </a:p>
          <a:p>
            <a:pPr marL="285750" indent="-285750">
              <a:buFont typeface="Arial" panose="020B0604020202020204" pitchFamily="34" charset="0"/>
              <a:buChar char="•"/>
            </a:pPr>
            <a:r>
              <a:rPr lang="en-JP" dirty="0"/>
              <a:t>Plus rolling features of the above </a:t>
            </a:r>
            <a:br>
              <a:rPr lang="en-JP" dirty="0"/>
            </a:br>
            <a:r>
              <a:rPr lang="en-JP" dirty="0"/>
              <a:t>(the above features at earlier/previous steps)</a:t>
            </a:r>
          </a:p>
        </p:txBody>
      </p:sp>
      <p:sp>
        <p:nvSpPr>
          <p:cNvPr id="3" name="TextBox 2">
            <a:extLst>
              <a:ext uri="{FF2B5EF4-FFF2-40B4-BE49-F238E27FC236}">
                <a16:creationId xmlns:a16="http://schemas.microsoft.com/office/drawing/2014/main" id="{242DC75B-3849-EA68-0247-1B9C99CB2AF1}"/>
              </a:ext>
            </a:extLst>
          </p:cNvPr>
          <p:cNvSpPr txBox="1"/>
          <p:nvPr/>
        </p:nvSpPr>
        <p:spPr>
          <a:xfrm>
            <a:off x="7419905" y="2811676"/>
            <a:ext cx="4493703" cy="1554272"/>
          </a:xfrm>
          <a:prstGeom prst="rect">
            <a:avLst/>
          </a:prstGeom>
          <a:solidFill>
            <a:schemeClr val="bg2">
              <a:lumMod val="50000"/>
            </a:schemeClr>
          </a:solidFill>
        </p:spPr>
        <p:txBody>
          <a:bodyPr wrap="square" rtlCol="0">
            <a:spAutoFit/>
          </a:bodyPr>
          <a:lstStyle/>
          <a:p>
            <a:r>
              <a:rPr lang="en-JP" sz="2500" b="1" dirty="0">
                <a:solidFill>
                  <a:schemeClr val="bg1"/>
                </a:solidFill>
              </a:rPr>
              <a:t>Target Variable Construction</a:t>
            </a:r>
            <a:br>
              <a:rPr lang="en-JP" sz="2500" b="1" dirty="0">
                <a:solidFill>
                  <a:schemeClr val="bg1"/>
                </a:solidFill>
              </a:rPr>
            </a:br>
            <a:endParaRPr lang="en-JP" sz="2500" b="1" dirty="0">
              <a:solidFill>
                <a:schemeClr val="bg1"/>
              </a:solidFill>
            </a:endParaRPr>
          </a:p>
          <a:p>
            <a:endParaRPr lang="en-JP" sz="2500" b="1" dirty="0">
              <a:solidFill>
                <a:schemeClr val="bg1"/>
              </a:solidFill>
            </a:endParaRPr>
          </a:p>
          <a:p>
            <a:r>
              <a:rPr lang="en-JP" sz="2000" b="1" dirty="0">
                <a:solidFill>
                  <a:schemeClr val="bg1"/>
                </a:solidFill>
              </a:rPr>
              <a:t>Target: Occupation state at next position</a:t>
            </a:r>
            <a:endParaRPr lang="en-JP" sz="2500" dirty="0">
              <a:solidFill>
                <a:schemeClr val="bg1"/>
              </a:solidFill>
            </a:endParaRPr>
          </a:p>
        </p:txBody>
      </p:sp>
    </p:spTree>
    <p:extLst>
      <p:ext uri="{BB962C8B-B14F-4D97-AF65-F5344CB8AC3E}">
        <p14:creationId xmlns:p14="http://schemas.microsoft.com/office/powerpoint/2010/main" val="382254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Master Table Structure and Classification Model</a:t>
            </a:r>
          </a:p>
        </p:txBody>
      </p:sp>
      <p:graphicFrame>
        <p:nvGraphicFramePr>
          <p:cNvPr id="4" name="Table 6">
            <a:extLst>
              <a:ext uri="{FF2B5EF4-FFF2-40B4-BE49-F238E27FC236}">
                <a16:creationId xmlns:a16="http://schemas.microsoft.com/office/drawing/2014/main" id="{C965257A-E9B4-7B26-1F13-D3734E8C764A}"/>
              </a:ext>
            </a:extLst>
          </p:cNvPr>
          <p:cNvGraphicFramePr>
            <a:graphicFrameLocks noGrp="1"/>
          </p:cNvGraphicFramePr>
          <p:nvPr>
            <p:extLst>
              <p:ext uri="{D42A27DB-BD31-4B8C-83A1-F6EECF244321}">
                <p14:modId xmlns:p14="http://schemas.microsoft.com/office/powerpoint/2010/main" val="377640139"/>
              </p:ext>
            </p:extLst>
          </p:nvPr>
        </p:nvGraphicFramePr>
        <p:xfrm>
          <a:off x="3078407" y="2016728"/>
          <a:ext cx="5950163" cy="601759"/>
        </p:xfrm>
        <a:graphic>
          <a:graphicData uri="http://schemas.openxmlformats.org/drawingml/2006/table">
            <a:tbl>
              <a:tblPr firstRow="1" bandRow="1">
                <a:tableStyleId>{5C22544A-7EE6-4342-B048-85BDC9FD1C3A}</a:tableStyleId>
              </a:tblPr>
              <a:tblGrid>
                <a:gridCol w="1179215">
                  <a:extLst>
                    <a:ext uri="{9D8B030D-6E8A-4147-A177-3AD203B41FA5}">
                      <a16:colId xmlns:a16="http://schemas.microsoft.com/office/drawing/2014/main" val="1108500643"/>
                    </a:ext>
                  </a:extLst>
                </a:gridCol>
                <a:gridCol w="1081847">
                  <a:extLst>
                    <a:ext uri="{9D8B030D-6E8A-4147-A177-3AD203B41FA5}">
                      <a16:colId xmlns:a16="http://schemas.microsoft.com/office/drawing/2014/main" val="503053215"/>
                    </a:ext>
                  </a:extLst>
                </a:gridCol>
                <a:gridCol w="1373946">
                  <a:extLst>
                    <a:ext uri="{9D8B030D-6E8A-4147-A177-3AD203B41FA5}">
                      <a16:colId xmlns:a16="http://schemas.microsoft.com/office/drawing/2014/main" val="3376962987"/>
                    </a:ext>
                  </a:extLst>
                </a:gridCol>
                <a:gridCol w="2315155">
                  <a:extLst>
                    <a:ext uri="{9D8B030D-6E8A-4147-A177-3AD203B41FA5}">
                      <a16:colId xmlns:a16="http://schemas.microsoft.com/office/drawing/2014/main" val="4259812193"/>
                    </a:ext>
                  </a:extLst>
                </a:gridCol>
              </a:tblGrid>
              <a:tr h="0">
                <a:tc>
                  <a:txBody>
                    <a:bodyPr/>
                    <a:lstStyle/>
                    <a:p>
                      <a:r>
                        <a:rPr lang="en-JP" sz="1200" dirty="0"/>
                        <a:t>Other Features</a:t>
                      </a:r>
                    </a:p>
                  </a:txBody>
                  <a:tcPr>
                    <a:solidFill>
                      <a:schemeClr val="accent1">
                        <a:lumMod val="40000"/>
                        <a:lumOff val="60000"/>
                      </a:schemeClr>
                    </a:solidFill>
                  </a:tcPr>
                </a:tc>
                <a:tc>
                  <a:txBody>
                    <a:bodyPr/>
                    <a:lstStyle/>
                    <a:p>
                      <a:r>
                        <a:rPr lang="en-JP" sz="1200" dirty="0"/>
                        <a:t>Next Position</a:t>
                      </a:r>
                    </a:p>
                  </a:txBody>
                  <a:tcPr>
                    <a:solidFill>
                      <a:schemeClr val="accent6"/>
                    </a:solidFill>
                  </a:tcPr>
                </a:tc>
                <a:tc>
                  <a:txBody>
                    <a:bodyPr/>
                    <a:lstStyle/>
                    <a:p>
                      <a:r>
                        <a:rPr lang="en-JP" sz="1200" dirty="0"/>
                        <a:t>Next Timestamp</a:t>
                      </a:r>
                    </a:p>
                  </a:txBody>
                  <a:tcPr>
                    <a:solidFill>
                      <a:schemeClr val="accent6"/>
                    </a:solidFill>
                  </a:tcPr>
                </a:tc>
                <a:tc>
                  <a:txBody>
                    <a:bodyPr/>
                    <a:lstStyle/>
                    <a:p>
                      <a:r>
                        <a:rPr lang="en-JP" sz="1200" dirty="0"/>
                        <a:t>Occupation at Next Position</a:t>
                      </a:r>
                    </a:p>
                  </a:txBody>
                  <a:tcPr>
                    <a:solidFill>
                      <a:schemeClr val="tx1">
                        <a:lumMod val="65000"/>
                        <a:lumOff val="35000"/>
                      </a:schemeClr>
                    </a:solidFill>
                  </a:tcPr>
                </a:tc>
                <a:extLst>
                  <a:ext uri="{0D108BD9-81ED-4DB2-BD59-A6C34878D82A}">
                    <a16:rowId xmlns:a16="http://schemas.microsoft.com/office/drawing/2014/main" val="4238944332"/>
                  </a:ext>
                </a:extLst>
              </a:tr>
              <a:tr h="327439">
                <a:tc>
                  <a:txBody>
                    <a:bodyPr/>
                    <a:lstStyle/>
                    <a:p>
                      <a:endParaRPr lang="en-JP" sz="1200" dirty="0"/>
                    </a:p>
                  </a:txBody>
                  <a:tcPr>
                    <a:solidFill>
                      <a:schemeClr val="accent1">
                        <a:lumMod val="40000"/>
                        <a:lumOff val="60000"/>
                      </a:schemeClr>
                    </a:solidFill>
                  </a:tcPr>
                </a:tc>
                <a:tc>
                  <a:txBody>
                    <a:bodyPr/>
                    <a:lstStyle/>
                    <a:p>
                      <a:endParaRPr lang="en-JP" sz="1200" dirty="0"/>
                    </a:p>
                  </a:txBody>
                  <a:tcPr>
                    <a:solidFill>
                      <a:schemeClr val="accent6"/>
                    </a:solidFill>
                  </a:tcPr>
                </a:tc>
                <a:tc>
                  <a:txBody>
                    <a:bodyPr/>
                    <a:lstStyle/>
                    <a:p>
                      <a:endParaRPr lang="en-JP" sz="1200" dirty="0"/>
                    </a:p>
                  </a:txBody>
                  <a:tcPr>
                    <a:solidFill>
                      <a:schemeClr val="accent6"/>
                    </a:solidFill>
                  </a:tcPr>
                </a:tc>
                <a:tc>
                  <a:txBody>
                    <a:bodyPr/>
                    <a:lstStyle/>
                    <a:p>
                      <a:endParaRPr lang="en-JP" sz="1200" dirty="0"/>
                    </a:p>
                  </a:txBody>
                  <a:tcPr>
                    <a:solidFill>
                      <a:schemeClr val="tx1">
                        <a:lumMod val="65000"/>
                        <a:lumOff val="35000"/>
                      </a:schemeClr>
                    </a:solidFill>
                  </a:tcPr>
                </a:tc>
                <a:extLst>
                  <a:ext uri="{0D108BD9-81ED-4DB2-BD59-A6C34878D82A}">
                    <a16:rowId xmlns:a16="http://schemas.microsoft.com/office/drawing/2014/main" val="3081760386"/>
                  </a:ext>
                </a:extLst>
              </a:tr>
            </a:tbl>
          </a:graphicData>
        </a:graphic>
      </p:graphicFrame>
      <p:sp>
        <p:nvSpPr>
          <p:cNvPr id="6" name="TextBox 5">
            <a:extLst>
              <a:ext uri="{FF2B5EF4-FFF2-40B4-BE49-F238E27FC236}">
                <a16:creationId xmlns:a16="http://schemas.microsoft.com/office/drawing/2014/main" id="{BF0980B3-64BE-B7A2-5E54-6618AAF7744E}"/>
              </a:ext>
            </a:extLst>
          </p:cNvPr>
          <p:cNvSpPr txBox="1"/>
          <p:nvPr/>
        </p:nvSpPr>
        <p:spPr>
          <a:xfrm>
            <a:off x="119511" y="1305484"/>
            <a:ext cx="7680629" cy="369332"/>
          </a:xfrm>
          <a:prstGeom prst="rect">
            <a:avLst/>
          </a:prstGeom>
          <a:noFill/>
        </p:spPr>
        <p:txBody>
          <a:bodyPr wrap="none" rtlCol="0">
            <a:spAutoFit/>
          </a:bodyPr>
          <a:lstStyle/>
          <a:p>
            <a:r>
              <a:rPr lang="en-JP" dirty="0"/>
              <a:t>We will build classification model based on the following master table structure</a:t>
            </a:r>
          </a:p>
        </p:txBody>
      </p:sp>
      <p:sp>
        <p:nvSpPr>
          <p:cNvPr id="7" name="TextBox 6">
            <a:extLst>
              <a:ext uri="{FF2B5EF4-FFF2-40B4-BE49-F238E27FC236}">
                <a16:creationId xmlns:a16="http://schemas.microsoft.com/office/drawing/2014/main" id="{E38E37B8-7625-3E8B-2371-6A65DB107615}"/>
              </a:ext>
            </a:extLst>
          </p:cNvPr>
          <p:cNvSpPr txBox="1"/>
          <p:nvPr/>
        </p:nvSpPr>
        <p:spPr>
          <a:xfrm>
            <a:off x="119511" y="3005580"/>
            <a:ext cx="12136336" cy="3970318"/>
          </a:xfrm>
          <a:prstGeom prst="rect">
            <a:avLst/>
          </a:prstGeom>
          <a:noFill/>
        </p:spPr>
        <p:txBody>
          <a:bodyPr wrap="none" rtlCol="0">
            <a:spAutoFit/>
          </a:bodyPr>
          <a:lstStyle/>
          <a:p>
            <a:r>
              <a:rPr lang="en-JP" dirty="0"/>
              <a:t>This is to answer such question:</a:t>
            </a:r>
            <a:br>
              <a:rPr lang="en-JP" dirty="0"/>
            </a:br>
            <a:br>
              <a:rPr lang="en-JP" dirty="0"/>
            </a:br>
            <a:r>
              <a:rPr lang="en-JP" dirty="0"/>
              <a:t>Given current known information (Taxi/journey attributes and the very recent traffic status), suppose the taxi is going to reach</a:t>
            </a:r>
            <a:br>
              <a:rPr lang="en-JP" dirty="0"/>
            </a:br>
            <a:r>
              <a:rPr lang="en-JP" dirty="0"/>
              <a:t>some destination as next step within a given time, what is the probility to get a passenger?</a:t>
            </a:r>
            <a:br>
              <a:rPr lang="en-JP" dirty="0"/>
            </a:br>
            <a:br>
              <a:rPr lang="en-JP" dirty="0"/>
            </a:br>
            <a:r>
              <a:rPr lang="en-JP" dirty="0"/>
              <a:t>* Next timestamp can be a fixed target, e.g., typicially 1 minute, the average duration in the recorded data.</a:t>
            </a:r>
          </a:p>
          <a:p>
            <a:endParaRPr lang="en-JP" dirty="0"/>
          </a:p>
          <a:p>
            <a:r>
              <a:rPr lang="en-JP" dirty="0"/>
              <a:t>* Requirement on model:</a:t>
            </a:r>
            <a:br>
              <a:rPr lang="en-JP" dirty="0"/>
            </a:br>
            <a:r>
              <a:rPr lang="en-JP" dirty="0"/>
              <a:t>    </a:t>
            </a:r>
            <a:br>
              <a:rPr lang="en-JP" dirty="0"/>
            </a:br>
            <a:r>
              <a:rPr lang="en-JP" dirty="0"/>
              <a:t>   &gt; Good performance (high prediction ability)</a:t>
            </a:r>
            <a:br>
              <a:rPr lang="en-JP" dirty="0"/>
            </a:br>
            <a:r>
              <a:rPr lang="en-JP" dirty="0"/>
              <a:t>   &gt; Features to be simulated should be reatively important (target variable can respond effectively/sensitively to these features)</a:t>
            </a:r>
            <a:br>
              <a:rPr lang="en-JP" dirty="0"/>
            </a:br>
            <a:br>
              <a:rPr lang="en-JP" dirty="0"/>
            </a:br>
            <a:r>
              <a:rPr lang="en-JP" dirty="0"/>
              <a:t>   The second requirement is not asked for when the purpose is just for prediction/forcasting (as we usually do)</a:t>
            </a:r>
            <a:br>
              <a:rPr lang="en-JP" dirty="0"/>
            </a:br>
            <a:r>
              <a:rPr lang="en-JP" dirty="0"/>
              <a:t>   </a:t>
            </a:r>
          </a:p>
        </p:txBody>
      </p:sp>
    </p:spTree>
    <p:extLst>
      <p:ext uri="{BB962C8B-B14F-4D97-AF65-F5344CB8AC3E}">
        <p14:creationId xmlns:p14="http://schemas.microsoft.com/office/powerpoint/2010/main" val="2706625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30" y="160867"/>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Typical Recommendation System</a:t>
            </a:r>
          </a:p>
        </p:txBody>
      </p:sp>
      <p:graphicFrame>
        <p:nvGraphicFramePr>
          <p:cNvPr id="4" name="Table 6">
            <a:extLst>
              <a:ext uri="{FF2B5EF4-FFF2-40B4-BE49-F238E27FC236}">
                <a16:creationId xmlns:a16="http://schemas.microsoft.com/office/drawing/2014/main" id="{C965257A-E9B4-7B26-1F13-D3734E8C764A}"/>
              </a:ext>
            </a:extLst>
          </p:cNvPr>
          <p:cNvGraphicFramePr>
            <a:graphicFrameLocks noGrp="1"/>
          </p:cNvGraphicFramePr>
          <p:nvPr>
            <p:extLst>
              <p:ext uri="{D42A27DB-BD31-4B8C-83A1-F6EECF244321}">
                <p14:modId xmlns:p14="http://schemas.microsoft.com/office/powerpoint/2010/main" val="3893774986"/>
              </p:ext>
            </p:extLst>
          </p:nvPr>
        </p:nvGraphicFramePr>
        <p:xfrm>
          <a:off x="3946618" y="3022552"/>
          <a:ext cx="2616772" cy="601759"/>
        </p:xfrm>
        <a:graphic>
          <a:graphicData uri="http://schemas.openxmlformats.org/drawingml/2006/table">
            <a:tbl>
              <a:tblPr firstRow="1" bandRow="1">
                <a:tableStyleId>{5C22544A-7EE6-4342-B048-85BDC9FD1C3A}</a:tableStyleId>
              </a:tblPr>
              <a:tblGrid>
                <a:gridCol w="1152763">
                  <a:extLst>
                    <a:ext uri="{9D8B030D-6E8A-4147-A177-3AD203B41FA5}">
                      <a16:colId xmlns:a16="http://schemas.microsoft.com/office/drawing/2014/main" val="503053215"/>
                    </a:ext>
                  </a:extLst>
                </a:gridCol>
                <a:gridCol w="1464009">
                  <a:extLst>
                    <a:ext uri="{9D8B030D-6E8A-4147-A177-3AD203B41FA5}">
                      <a16:colId xmlns:a16="http://schemas.microsoft.com/office/drawing/2014/main" val="3376962987"/>
                    </a:ext>
                  </a:extLst>
                </a:gridCol>
              </a:tblGrid>
              <a:tr h="0">
                <a:tc>
                  <a:txBody>
                    <a:bodyPr/>
                    <a:lstStyle/>
                    <a:p>
                      <a:r>
                        <a:rPr lang="en-JP" sz="1200" dirty="0"/>
                        <a:t>Next Position 1</a:t>
                      </a:r>
                    </a:p>
                  </a:txBody>
                  <a:tcPr>
                    <a:solidFill>
                      <a:schemeClr val="accent6"/>
                    </a:solidFill>
                  </a:tcPr>
                </a:tc>
                <a:tc>
                  <a:txBody>
                    <a:bodyPr/>
                    <a:lstStyle/>
                    <a:p>
                      <a:r>
                        <a:rPr lang="en-JP" sz="1200" dirty="0"/>
                        <a:t>Next Timestamp 1</a:t>
                      </a:r>
                    </a:p>
                  </a:txBody>
                  <a:tcPr>
                    <a:solidFill>
                      <a:schemeClr val="accent6"/>
                    </a:solidFill>
                  </a:tcPr>
                </a:tc>
                <a:extLst>
                  <a:ext uri="{0D108BD9-81ED-4DB2-BD59-A6C34878D82A}">
                    <a16:rowId xmlns:a16="http://schemas.microsoft.com/office/drawing/2014/main" val="4238944332"/>
                  </a:ext>
                </a:extLst>
              </a:tr>
              <a:tr h="327439">
                <a:tc>
                  <a:txBody>
                    <a:bodyPr/>
                    <a:lstStyle/>
                    <a:p>
                      <a:endParaRPr lang="en-JP" sz="1200" dirty="0"/>
                    </a:p>
                  </a:txBody>
                  <a:tcPr>
                    <a:solidFill>
                      <a:schemeClr val="accent6"/>
                    </a:solidFill>
                  </a:tcPr>
                </a:tc>
                <a:tc>
                  <a:txBody>
                    <a:bodyPr/>
                    <a:lstStyle/>
                    <a:p>
                      <a:endParaRPr lang="en-JP" sz="1200" dirty="0"/>
                    </a:p>
                  </a:txBody>
                  <a:tcPr>
                    <a:solidFill>
                      <a:schemeClr val="accent6"/>
                    </a:solidFill>
                  </a:tcPr>
                </a:tc>
                <a:extLst>
                  <a:ext uri="{0D108BD9-81ED-4DB2-BD59-A6C34878D82A}">
                    <a16:rowId xmlns:a16="http://schemas.microsoft.com/office/drawing/2014/main" val="3081760386"/>
                  </a:ext>
                </a:extLst>
              </a:tr>
            </a:tbl>
          </a:graphicData>
        </a:graphic>
      </p:graphicFrame>
      <p:sp>
        <p:nvSpPr>
          <p:cNvPr id="6" name="TextBox 5">
            <a:extLst>
              <a:ext uri="{FF2B5EF4-FFF2-40B4-BE49-F238E27FC236}">
                <a16:creationId xmlns:a16="http://schemas.microsoft.com/office/drawing/2014/main" id="{BF0980B3-64BE-B7A2-5E54-6618AAF7744E}"/>
              </a:ext>
            </a:extLst>
          </p:cNvPr>
          <p:cNvSpPr txBox="1"/>
          <p:nvPr/>
        </p:nvSpPr>
        <p:spPr>
          <a:xfrm>
            <a:off x="520801" y="1033691"/>
            <a:ext cx="11398326" cy="769441"/>
          </a:xfrm>
          <a:prstGeom prst="rect">
            <a:avLst/>
          </a:prstGeom>
          <a:noFill/>
        </p:spPr>
        <p:txBody>
          <a:bodyPr wrap="square" rtlCol="0">
            <a:spAutoFit/>
          </a:bodyPr>
          <a:lstStyle/>
          <a:p>
            <a:r>
              <a:rPr lang="en-JP" sz="2200" dirty="0"/>
              <a:t>With prediction ability by machine learning model, recommendation engine can be buit based on simulation </a:t>
            </a:r>
          </a:p>
        </p:txBody>
      </p:sp>
      <p:graphicFrame>
        <p:nvGraphicFramePr>
          <p:cNvPr id="2" name="Table 6">
            <a:extLst>
              <a:ext uri="{FF2B5EF4-FFF2-40B4-BE49-F238E27FC236}">
                <a16:creationId xmlns:a16="http://schemas.microsoft.com/office/drawing/2014/main" id="{82E6EA49-B62C-F835-9A10-BE2BF24C7D83}"/>
              </a:ext>
            </a:extLst>
          </p:cNvPr>
          <p:cNvGraphicFramePr>
            <a:graphicFrameLocks noGrp="1"/>
          </p:cNvGraphicFramePr>
          <p:nvPr>
            <p:extLst>
              <p:ext uri="{D42A27DB-BD31-4B8C-83A1-F6EECF244321}">
                <p14:modId xmlns:p14="http://schemas.microsoft.com/office/powerpoint/2010/main" val="3657143947"/>
              </p:ext>
            </p:extLst>
          </p:nvPr>
        </p:nvGraphicFramePr>
        <p:xfrm>
          <a:off x="3946616" y="3846866"/>
          <a:ext cx="2616772" cy="548640"/>
        </p:xfrm>
        <a:graphic>
          <a:graphicData uri="http://schemas.openxmlformats.org/drawingml/2006/table">
            <a:tbl>
              <a:tblPr firstRow="1" bandRow="1">
                <a:tableStyleId>{5C22544A-7EE6-4342-B048-85BDC9FD1C3A}</a:tableStyleId>
              </a:tblPr>
              <a:tblGrid>
                <a:gridCol w="1152763">
                  <a:extLst>
                    <a:ext uri="{9D8B030D-6E8A-4147-A177-3AD203B41FA5}">
                      <a16:colId xmlns:a16="http://schemas.microsoft.com/office/drawing/2014/main" val="503053215"/>
                    </a:ext>
                  </a:extLst>
                </a:gridCol>
                <a:gridCol w="1464009">
                  <a:extLst>
                    <a:ext uri="{9D8B030D-6E8A-4147-A177-3AD203B41FA5}">
                      <a16:colId xmlns:a16="http://schemas.microsoft.com/office/drawing/2014/main" val="3376962987"/>
                    </a:ext>
                  </a:extLst>
                </a:gridCol>
              </a:tblGrid>
              <a:tr h="0">
                <a:tc>
                  <a:txBody>
                    <a:bodyPr/>
                    <a:lstStyle/>
                    <a:p>
                      <a:r>
                        <a:rPr lang="en-JP" sz="1200" dirty="0"/>
                        <a:t>Next Position 2</a:t>
                      </a:r>
                    </a:p>
                  </a:txBody>
                  <a:tcPr>
                    <a:solidFill>
                      <a:schemeClr val="accent6"/>
                    </a:solidFill>
                  </a:tcPr>
                </a:tc>
                <a:tc>
                  <a:txBody>
                    <a:bodyPr/>
                    <a:lstStyle/>
                    <a:p>
                      <a:r>
                        <a:rPr lang="en-JP" sz="1200" dirty="0"/>
                        <a:t>Next Timestamp 2</a:t>
                      </a:r>
                    </a:p>
                  </a:txBody>
                  <a:tcPr>
                    <a:solidFill>
                      <a:schemeClr val="accent6"/>
                    </a:solidFill>
                  </a:tcPr>
                </a:tc>
                <a:extLst>
                  <a:ext uri="{0D108BD9-81ED-4DB2-BD59-A6C34878D82A}">
                    <a16:rowId xmlns:a16="http://schemas.microsoft.com/office/drawing/2014/main" val="4238944332"/>
                  </a:ext>
                </a:extLst>
              </a:tr>
              <a:tr h="184091">
                <a:tc>
                  <a:txBody>
                    <a:bodyPr/>
                    <a:lstStyle/>
                    <a:p>
                      <a:endParaRPr lang="en-JP" sz="1200" dirty="0"/>
                    </a:p>
                  </a:txBody>
                  <a:tcPr>
                    <a:solidFill>
                      <a:schemeClr val="accent6"/>
                    </a:solidFill>
                  </a:tcPr>
                </a:tc>
                <a:tc>
                  <a:txBody>
                    <a:bodyPr/>
                    <a:lstStyle/>
                    <a:p>
                      <a:endParaRPr lang="en-JP" sz="1200" dirty="0"/>
                    </a:p>
                  </a:txBody>
                  <a:tcPr>
                    <a:solidFill>
                      <a:schemeClr val="accent6"/>
                    </a:solidFill>
                  </a:tcPr>
                </a:tc>
                <a:extLst>
                  <a:ext uri="{0D108BD9-81ED-4DB2-BD59-A6C34878D82A}">
                    <a16:rowId xmlns:a16="http://schemas.microsoft.com/office/drawing/2014/main" val="3081760386"/>
                  </a:ext>
                </a:extLst>
              </a:tr>
            </a:tbl>
          </a:graphicData>
        </a:graphic>
      </p:graphicFrame>
      <p:graphicFrame>
        <p:nvGraphicFramePr>
          <p:cNvPr id="3" name="Table 6">
            <a:extLst>
              <a:ext uri="{FF2B5EF4-FFF2-40B4-BE49-F238E27FC236}">
                <a16:creationId xmlns:a16="http://schemas.microsoft.com/office/drawing/2014/main" id="{F2195362-0065-6973-4875-683FE0158B38}"/>
              </a:ext>
            </a:extLst>
          </p:cNvPr>
          <p:cNvGraphicFramePr>
            <a:graphicFrameLocks noGrp="1"/>
          </p:cNvGraphicFramePr>
          <p:nvPr>
            <p:extLst>
              <p:ext uri="{D42A27DB-BD31-4B8C-83A1-F6EECF244321}">
                <p14:modId xmlns:p14="http://schemas.microsoft.com/office/powerpoint/2010/main" val="12113357"/>
              </p:ext>
            </p:extLst>
          </p:nvPr>
        </p:nvGraphicFramePr>
        <p:xfrm>
          <a:off x="3946616" y="4944458"/>
          <a:ext cx="2616772" cy="601759"/>
        </p:xfrm>
        <a:graphic>
          <a:graphicData uri="http://schemas.openxmlformats.org/drawingml/2006/table">
            <a:tbl>
              <a:tblPr firstRow="1" bandRow="1">
                <a:tableStyleId>{5C22544A-7EE6-4342-B048-85BDC9FD1C3A}</a:tableStyleId>
              </a:tblPr>
              <a:tblGrid>
                <a:gridCol w="1152763">
                  <a:extLst>
                    <a:ext uri="{9D8B030D-6E8A-4147-A177-3AD203B41FA5}">
                      <a16:colId xmlns:a16="http://schemas.microsoft.com/office/drawing/2014/main" val="503053215"/>
                    </a:ext>
                  </a:extLst>
                </a:gridCol>
                <a:gridCol w="1464009">
                  <a:extLst>
                    <a:ext uri="{9D8B030D-6E8A-4147-A177-3AD203B41FA5}">
                      <a16:colId xmlns:a16="http://schemas.microsoft.com/office/drawing/2014/main" val="3376962987"/>
                    </a:ext>
                  </a:extLst>
                </a:gridCol>
              </a:tblGrid>
              <a:tr h="0">
                <a:tc>
                  <a:txBody>
                    <a:bodyPr/>
                    <a:lstStyle/>
                    <a:p>
                      <a:r>
                        <a:rPr lang="en-JP" sz="1200" dirty="0"/>
                        <a:t>Next Position n</a:t>
                      </a:r>
                    </a:p>
                  </a:txBody>
                  <a:tcPr>
                    <a:solidFill>
                      <a:schemeClr val="accent6"/>
                    </a:solidFill>
                  </a:tcPr>
                </a:tc>
                <a:tc>
                  <a:txBody>
                    <a:bodyPr/>
                    <a:lstStyle/>
                    <a:p>
                      <a:r>
                        <a:rPr lang="en-JP" sz="1200" dirty="0"/>
                        <a:t>Next Timestamp n</a:t>
                      </a:r>
                    </a:p>
                  </a:txBody>
                  <a:tcPr>
                    <a:solidFill>
                      <a:schemeClr val="accent6"/>
                    </a:solidFill>
                  </a:tcPr>
                </a:tc>
                <a:extLst>
                  <a:ext uri="{0D108BD9-81ED-4DB2-BD59-A6C34878D82A}">
                    <a16:rowId xmlns:a16="http://schemas.microsoft.com/office/drawing/2014/main" val="4238944332"/>
                  </a:ext>
                </a:extLst>
              </a:tr>
              <a:tr h="327439">
                <a:tc>
                  <a:txBody>
                    <a:bodyPr/>
                    <a:lstStyle/>
                    <a:p>
                      <a:endParaRPr lang="en-JP" sz="1200" dirty="0"/>
                    </a:p>
                  </a:txBody>
                  <a:tcPr>
                    <a:solidFill>
                      <a:schemeClr val="accent6"/>
                    </a:solidFill>
                  </a:tcPr>
                </a:tc>
                <a:tc>
                  <a:txBody>
                    <a:bodyPr/>
                    <a:lstStyle/>
                    <a:p>
                      <a:endParaRPr lang="en-JP" sz="1200" dirty="0"/>
                    </a:p>
                  </a:txBody>
                  <a:tcPr>
                    <a:solidFill>
                      <a:schemeClr val="accent6"/>
                    </a:solidFill>
                  </a:tcPr>
                </a:tc>
                <a:extLst>
                  <a:ext uri="{0D108BD9-81ED-4DB2-BD59-A6C34878D82A}">
                    <a16:rowId xmlns:a16="http://schemas.microsoft.com/office/drawing/2014/main" val="3081760386"/>
                  </a:ext>
                </a:extLst>
              </a:tr>
            </a:tbl>
          </a:graphicData>
        </a:graphic>
      </p:graphicFrame>
      <p:graphicFrame>
        <p:nvGraphicFramePr>
          <p:cNvPr id="8" name="Table 6">
            <a:extLst>
              <a:ext uri="{FF2B5EF4-FFF2-40B4-BE49-F238E27FC236}">
                <a16:creationId xmlns:a16="http://schemas.microsoft.com/office/drawing/2014/main" id="{E3A557C5-C113-CBB7-E204-4450998A0A73}"/>
              </a:ext>
            </a:extLst>
          </p:cNvPr>
          <p:cNvGraphicFramePr>
            <a:graphicFrameLocks noGrp="1"/>
          </p:cNvGraphicFramePr>
          <p:nvPr>
            <p:extLst>
              <p:ext uri="{D42A27DB-BD31-4B8C-83A1-F6EECF244321}">
                <p14:modId xmlns:p14="http://schemas.microsoft.com/office/powerpoint/2010/main" val="1766815803"/>
              </p:ext>
            </p:extLst>
          </p:nvPr>
        </p:nvGraphicFramePr>
        <p:xfrm>
          <a:off x="849536" y="3838440"/>
          <a:ext cx="1179215" cy="601759"/>
        </p:xfrm>
        <a:graphic>
          <a:graphicData uri="http://schemas.openxmlformats.org/drawingml/2006/table">
            <a:tbl>
              <a:tblPr firstRow="1" bandRow="1">
                <a:tableStyleId>{5C22544A-7EE6-4342-B048-85BDC9FD1C3A}</a:tableStyleId>
              </a:tblPr>
              <a:tblGrid>
                <a:gridCol w="1179215">
                  <a:extLst>
                    <a:ext uri="{9D8B030D-6E8A-4147-A177-3AD203B41FA5}">
                      <a16:colId xmlns:a16="http://schemas.microsoft.com/office/drawing/2014/main" val="1108500643"/>
                    </a:ext>
                  </a:extLst>
                </a:gridCol>
              </a:tblGrid>
              <a:tr h="0">
                <a:tc>
                  <a:txBody>
                    <a:bodyPr/>
                    <a:lstStyle/>
                    <a:p>
                      <a:r>
                        <a:rPr lang="en-JP" sz="1200" dirty="0"/>
                        <a:t>Other Features</a:t>
                      </a:r>
                    </a:p>
                  </a:txBody>
                  <a:tcPr>
                    <a:solidFill>
                      <a:schemeClr val="accent1">
                        <a:lumMod val="40000"/>
                        <a:lumOff val="60000"/>
                      </a:schemeClr>
                    </a:solidFill>
                  </a:tcPr>
                </a:tc>
                <a:extLst>
                  <a:ext uri="{0D108BD9-81ED-4DB2-BD59-A6C34878D82A}">
                    <a16:rowId xmlns:a16="http://schemas.microsoft.com/office/drawing/2014/main" val="4238944332"/>
                  </a:ext>
                </a:extLst>
              </a:tr>
              <a:tr h="327439">
                <a:tc>
                  <a:txBody>
                    <a:bodyPr/>
                    <a:lstStyle/>
                    <a:p>
                      <a:endParaRPr lang="en-JP" sz="1200" dirty="0"/>
                    </a:p>
                  </a:txBody>
                  <a:tcPr>
                    <a:solidFill>
                      <a:schemeClr val="accent1">
                        <a:lumMod val="40000"/>
                        <a:lumOff val="60000"/>
                      </a:schemeClr>
                    </a:solidFill>
                  </a:tcPr>
                </a:tc>
                <a:extLst>
                  <a:ext uri="{0D108BD9-81ED-4DB2-BD59-A6C34878D82A}">
                    <a16:rowId xmlns:a16="http://schemas.microsoft.com/office/drawing/2014/main" val="3081760386"/>
                  </a:ext>
                </a:extLst>
              </a:tr>
            </a:tbl>
          </a:graphicData>
        </a:graphic>
      </p:graphicFrame>
      <p:graphicFrame>
        <p:nvGraphicFramePr>
          <p:cNvPr id="9" name="Table 6">
            <a:extLst>
              <a:ext uri="{FF2B5EF4-FFF2-40B4-BE49-F238E27FC236}">
                <a16:creationId xmlns:a16="http://schemas.microsoft.com/office/drawing/2014/main" id="{252E2033-D732-CCAA-9171-8E1D7478E2B9}"/>
              </a:ext>
            </a:extLst>
          </p:cNvPr>
          <p:cNvGraphicFramePr>
            <a:graphicFrameLocks noGrp="1"/>
          </p:cNvGraphicFramePr>
          <p:nvPr>
            <p:extLst>
              <p:ext uri="{D42A27DB-BD31-4B8C-83A1-F6EECF244321}">
                <p14:modId xmlns:p14="http://schemas.microsoft.com/office/powerpoint/2010/main" val="3098005520"/>
              </p:ext>
            </p:extLst>
          </p:nvPr>
        </p:nvGraphicFramePr>
        <p:xfrm>
          <a:off x="8919769" y="3850583"/>
          <a:ext cx="2315155" cy="601759"/>
        </p:xfrm>
        <a:graphic>
          <a:graphicData uri="http://schemas.openxmlformats.org/drawingml/2006/table">
            <a:tbl>
              <a:tblPr firstRow="1" bandRow="1">
                <a:tableStyleId>{5C22544A-7EE6-4342-B048-85BDC9FD1C3A}</a:tableStyleId>
              </a:tblPr>
              <a:tblGrid>
                <a:gridCol w="2315155">
                  <a:extLst>
                    <a:ext uri="{9D8B030D-6E8A-4147-A177-3AD203B41FA5}">
                      <a16:colId xmlns:a16="http://schemas.microsoft.com/office/drawing/2014/main" val="4259812193"/>
                    </a:ext>
                  </a:extLst>
                </a:gridCol>
              </a:tblGrid>
              <a:tr h="0">
                <a:tc>
                  <a:txBody>
                    <a:bodyPr/>
                    <a:lstStyle/>
                    <a:p>
                      <a:r>
                        <a:rPr lang="en-JP" sz="1200" dirty="0"/>
                        <a:t>Occupation at Next Position 2</a:t>
                      </a:r>
                    </a:p>
                  </a:txBody>
                  <a:tcPr>
                    <a:solidFill>
                      <a:schemeClr val="bg2">
                        <a:lumMod val="50000"/>
                      </a:schemeClr>
                    </a:solidFill>
                  </a:tcPr>
                </a:tc>
                <a:extLst>
                  <a:ext uri="{0D108BD9-81ED-4DB2-BD59-A6C34878D82A}">
                    <a16:rowId xmlns:a16="http://schemas.microsoft.com/office/drawing/2014/main" val="4238944332"/>
                  </a:ext>
                </a:extLst>
              </a:tr>
              <a:tr h="327439">
                <a:tc>
                  <a:txBody>
                    <a:bodyPr/>
                    <a:lstStyle/>
                    <a:p>
                      <a:r>
                        <a:rPr lang="en-JP" sz="1200" dirty="0"/>
                        <a:t>0.4</a:t>
                      </a:r>
                    </a:p>
                  </a:txBody>
                  <a:tcPr>
                    <a:solidFill>
                      <a:schemeClr val="bg2">
                        <a:lumMod val="50000"/>
                      </a:schemeClr>
                    </a:solidFill>
                  </a:tcPr>
                </a:tc>
                <a:extLst>
                  <a:ext uri="{0D108BD9-81ED-4DB2-BD59-A6C34878D82A}">
                    <a16:rowId xmlns:a16="http://schemas.microsoft.com/office/drawing/2014/main" val="3081760386"/>
                  </a:ext>
                </a:extLst>
              </a:tr>
            </a:tbl>
          </a:graphicData>
        </a:graphic>
      </p:graphicFrame>
      <p:graphicFrame>
        <p:nvGraphicFramePr>
          <p:cNvPr id="10" name="Table 6">
            <a:extLst>
              <a:ext uri="{FF2B5EF4-FFF2-40B4-BE49-F238E27FC236}">
                <a16:creationId xmlns:a16="http://schemas.microsoft.com/office/drawing/2014/main" id="{ACB1AA2A-811C-3CA4-2CA1-9E00CC4E7E57}"/>
              </a:ext>
            </a:extLst>
          </p:cNvPr>
          <p:cNvGraphicFramePr>
            <a:graphicFrameLocks noGrp="1"/>
          </p:cNvGraphicFramePr>
          <p:nvPr>
            <p:extLst>
              <p:ext uri="{D42A27DB-BD31-4B8C-83A1-F6EECF244321}">
                <p14:modId xmlns:p14="http://schemas.microsoft.com/office/powerpoint/2010/main" val="249743842"/>
              </p:ext>
            </p:extLst>
          </p:nvPr>
        </p:nvGraphicFramePr>
        <p:xfrm>
          <a:off x="8919768" y="2976226"/>
          <a:ext cx="2315155" cy="601759"/>
        </p:xfrm>
        <a:graphic>
          <a:graphicData uri="http://schemas.openxmlformats.org/drawingml/2006/table">
            <a:tbl>
              <a:tblPr firstRow="1" bandRow="1">
                <a:tableStyleId>{5C22544A-7EE6-4342-B048-85BDC9FD1C3A}</a:tableStyleId>
              </a:tblPr>
              <a:tblGrid>
                <a:gridCol w="2315155">
                  <a:extLst>
                    <a:ext uri="{9D8B030D-6E8A-4147-A177-3AD203B41FA5}">
                      <a16:colId xmlns:a16="http://schemas.microsoft.com/office/drawing/2014/main" val="4259812193"/>
                    </a:ext>
                  </a:extLst>
                </a:gridCol>
              </a:tblGrid>
              <a:tr h="0">
                <a:tc>
                  <a:txBody>
                    <a:bodyPr/>
                    <a:lstStyle/>
                    <a:p>
                      <a:r>
                        <a:rPr lang="en-JP" sz="1200" dirty="0"/>
                        <a:t>Occupation at Next Position 1</a:t>
                      </a:r>
                    </a:p>
                  </a:txBody>
                  <a:tcPr>
                    <a:solidFill>
                      <a:schemeClr val="bg2">
                        <a:lumMod val="50000"/>
                      </a:schemeClr>
                    </a:solidFill>
                  </a:tcPr>
                </a:tc>
                <a:extLst>
                  <a:ext uri="{0D108BD9-81ED-4DB2-BD59-A6C34878D82A}">
                    <a16:rowId xmlns:a16="http://schemas.microsoft.com/office/drawing/2014/main" val="4238944332"/>
                  </a:ext>
                </a:extLst>
              </a:tr>
              <a:tr h="327439">
                <a:tc>
                  <a:txBody>
                    <a:bodyPr/>
                    <a:lstStyle/>
                    <a:p>
                      <a:r>
                        <a:rPr lang="en-JP" sz="1200" dirty="0"/>
                        <a:t>0.1</a:t>
                      </a:r>
                    </a:p>
                  </a:txBody>
                  <a:tcPr>
                    <a:solidFill>
                      <a:schemeClr val="bg2">
                        <a:lumMod val="50000"/>
                      </a:schemeClr>
                    </a:solidFill>
                  </a:tcPr>
                </a:tc>
                <a:extLst>
                  <a:ext uri="{0D108BD9-81ED-4DB2-BD59-A6C34878D82A}">
                    <a16:rowId xmlns:a16="http://schemas.microsoft.com/office/drawing/2014/main" val="3081760386"/>
                  </a:ext>
                </a:extLst>
              </a:tr>
            </a:tbl>
          </a:graphicData>
        </a:graphic>
      </p:graphicFrame>
      <p:graphicFrame>
        <p:nvGraphicFramePr>
          <p:cNvPr id="11" name="Table 6">
            <a:extLst>
              <a:ext uri="{FF2B5EF4-FFF2-40B4-BE49-F238E27FC236}">
                <a16:creationId xmlns:a16="http://schemas.microsoft.com/office/drawing/2014/main" id="{D88EE12B-E360-722E-6038-CE894125C2B6}"/>
              </a:ext>
            </a:extLst>
          </p:cNvPr>
          <p:cNvGraphicFramePr>
            <a:graphicFrameLocks noGrp="1"/>
          </p:cNvGraphicFramePr>
          <p:nvPr>
            <p:extLst>
              <p:ext uri="{D42A27DB-BD31-4B8C-83A1-F6EECF244321}">
                <p14:modId xmlns:p14="http://schemas.microsoft.com/office/powerpoint/2010/main" val="3483516777"/>
              </p:ext>
            </p:extLst>
          </p:nvPr>
        </p:nvGraphicFramePr>
        <p:xfrm>
          <a:off x="8919769" y="4944458"/>
          <a:ext cx="2315155" cy="601759"/>
        </p:xfrm>
        <a:graphic>
          <a:graphicData uri="http://schemas.openxmlformats.org/drawingml/2006/table">
            <a:tbl>
              <a:tblPr firstRow="1" bandRow="1">
                <a:tableStyleId>{5C22544A-7EE6-4342-B048-85BDC9FD1C3A}</a:tableStyleId>
              </a:tblPr>
              <a:tblGrid>
                <a:gridCol w="2315155">
                  <a:extLst>
                    <a:ext uri="{9D8B030D-6E8A-4147-A177-3AD203B41FA5}">
                      <a16:colId xmlns:a16="http://schemas.microsoft.com/office/drawing/2014/main" val="4259812193"/>
                    </a:ext>
                  </a:extLst>
                </a:gridCol>
              </a:tblGrid>
              <a:tr h="0">
                <a:tc>
                  <a:txBody>
                    <a:bodyPr/>
                    <a:lstStyle/>
                    <a:p>
                      <a:r>
                        <a:rPr lang="en-JP" sz="1200" dirty="0"/>
                        <a:t>Occupation at Next Position n</a:t>
                      </a:r>
                    </a:p>
                  </a:txBody>
                  <a:tcPr>
                    <a:solidFill>
                      <a:schemeClr val="bg2">
                        <a:lumMod val="50000"/>
                      </a:schemeClr>
                    </a:solidFill>
                  </a:tcPr>
                </a:tc>
                <a:extLst>
                  <a:ext uri="{0D108BD9-81ED-4DB2-BD59-A6C34878D82A}">
                    <a16:rowId xmlns:a16="http://schemas.microsoft.com/office/drawing/2014/main" val="4238944332"/>
                  </a:ext>
                </a:extLst>
              </a:tr>
              <a:tr h="327439">
                <a:tc>
                  <a:txBody>
                    <a:bodyPr/>
                    <a:lstStyle/>
                    <a:p>
                      <a:r>
                        <a:rPr lang="en-JP" sz="1200" dirty="0"/>
                        <a:t> 0.9</a:t>
                      </a:r>
                    </a:p>
                  </a:txBody>
                  <a:tcPr>
                    <a:solidFill>
                      <a:schemeClr val="bg2">
                        <a:lumMod val="50000"/>
                      </a:schemeClr>
                    </a:solidFill>
                  </a:tcPr>
                </a:tc>
                <a:extLst>
                  <a:ext uri="{0D108BD9-81ED-4DB2-BD59-A6C34878D82A}">
                    <a16:rowId xmlns:a16="http://schemas.microsoft.com/office/drawing/2014/main" val="3081760386"/>
                  </a:ext>
                </a:extLst>
              </a:tr>
            </a:tbl>
          </a:graphicData>
        </a:graphic>
      </p:graphicFrame>
      <p:sp>
        <p:nvSpPr>
          <p:cNvPr id="12" name="TextBox 11">
            <a:extLst>
              <a:ext uri="{FF2B5EF4-FFF2-40B4-BE49-F238E27FC236}">
                <a16:creationId xmlns:a16="http://schemas.microsoft.com/office/drawing/2014/main" id="{E7D1F7F6-8A48-3042-3959-508F927C6C30}"/>
              </a:ext>
            </a:extLst>
          </p:cNvPr>
          <p:cNvSpPr txBox="1"/>
          <p:nvPr/>
        </p:nvSpPr>
        <p:spPr>
          <a:xfrm>
            <a:off x="3946616" y="4563359"/>
            <a:ext cx="343364" cy="369332"/>
          </a:xfrm>
          <a:prstGeom prst="rect">
            <a:avLst/>
          </a:prstGeom>
          <a:noFill/>
        </p:spPr>
        <p:txBody>
          <a:bodyPr wrap="none" rtlCol="0">
            <a:spAutoFit/>
          </a:bodyPr>
          <a:lstStyle/>
          <a:p>
            <a:r>
              <a:rPr lang="en-JP" dirty="0"/>
              <a:t>…</a:t>
            </a:r>
          </a:p>
        </p:txBody>
      </p:sp>
      <p:sp>
        <p:nvSpPr>
          <p:cNvPr id="13" name="TextBox 12">
            <a:extLst>
              <a:ext uri="{FF2B5EF4-FFF2-40B4-BE49-F238E27FC236}">
                <a16:creationId xmlns:a16="http://schemas.microsoft.com/office/drawing/2014/main" id="{A04F83B6-8ED3-75A6-615C-49BC83D3079B}"/>
              </a:ext>
            </a:extLst>
          </p:cNvPr>
          <p:cNvSpPr txBox="1"/>
          <p:nvPr/>
        </p:nvSpPr>
        <p:spPr>
          <a:xfrm>
            <a:off x="2474562" y="3986474"/>
            <a:ext cx="1026243" cy="369332"/>
          </a:xfrm>
          <a:prstGeom prst="rect">
            <a:avLst/>
          </a:prstGeom>
          <a:solidFill>
            <a:schemeClr val="accent2">
              <a:lumMod val="20000"/>
              <a:lumOff val="80000"/>
            </a:schemeClr>
          </a:solidFill>
        </p:spPr>
        <p:txBody>
          <a:bodyPr wrap="square" rtlCol="0">
            <a:spAutoFit/>
          </a:bodyPr>
          <a:lstStyle/>
          <a:p>
            <a:r>
              <a:rPr lang="en-JP" dirty="0"/>
              <a:t>Combine</a:t>
            </a:r>
          </a:p>
        </p:txBody>
      </p:sp>
      <p:sp>
        <p:nvSpPr>
          <p:cNvPr id="14" name="TextBox 13">
            <a:extLst>
              <a:ext uri="{FF2B5EF4-FFF2-40B4-BE49-F238E27FC236}">
                <a16:creationId xmlns:a16="http://schemas.microsoft.com/office/drawing/2014/main" id="{6AE1DBA0-5C67-2745-618A-6450275A1D9B}"/>
              </a:ext>
            </a:extLst>
          </p:cNvPr>
          <p:cNvSpPr txBox="1"/>
          <p:nvPr/>
        </p:nvSpPr>
        <p:spPr>
          <a:xfrm>
            <a:off x="481657" y="2571162"/>
            <a:ext cx="2351926" cy="369332"/>
          </a:xfrm>
          <a:prstGeom prst="rect">
            <a:avLst/>
          </a:prstGeom>
          <a:noFill/>
        </p:spPr>
        <p:txBody>
          <a:bodyPr wrap="none" rtlCol="0">
            <a:spAutoFit/>
          </a:bodyPr>
          <a:lstStyle/>
          <a:p>
            <a:r>
              <a:rPr lang="en-JP" dirty="0"/>
              <a:t>Unchangeable features</a:t>
            </a:r>
          </a:p>
        </p:txBody>
      </p:sp>
      <p:sp>
        <p:nvSpPr>
          <p:cNvPr id="15" name="TextBox 14">
            <a:extLst>
              <a:ext uri="{FF2B5EF4-FFF2-40B4-BE49-F238E27FC236}">
                <a16:creationId xmlns:a16="http://schemas.microsoft.com/office/drawing/2014/main" id="{56F4E55A-47DE-D2BA-8C0F-CBE8233343CF}"/>
              </a:ext>
            </a:extLst>
          </p:cNvPr>
          <p:cNvSpPr txBox="1"/>
          <p:nvPr/>
        </p:nvSpPr>
        <p:spPr>
          <a:xfrm>
            <a:off x="4177976" y="2546801"/>
            <a:ext cx="2154051" cy="369332"/>
          </a:xfrm>
          <a:prstGeom prst="rect">
            <a:avLst/>
          </a:prstGeom>
          <a:noFill/>
        </p:spPr>
        <p:txBody>
          <a:bodyPr wrap="none" rtlCol="0">
            <a:spAutoFit/>
          </a:bodyPr>
          <a:lstStyle/>
          <a:p>
            <a:r>
              <a:rPr lang="en-JP" dirty="0"/>
              <a:t>Controllable features</a:t>
            </a:r>
          </a:p>
        </p:txBody>
      </p:sp>
      <p:sp>
        <p:nvSpPr>
          <p:cNvPr id="16" name="TextBox 15">
            <a:extLst>
              <a:ext uri="{FF2B5EF4-FFF2-40B4-BE49-F238E27FC236}">
                <a16:creationId xmlns:a16="http://schemas.microsoft.com/office/drawing/2014/main" id="{ED3B90C7-C72C-AA28-D478-C8424EB4FB67}"/>
              </a:ext>
            </a:extLst>
          </p:cNvPr>
          <p:cNvSpPr txBox="1"/>
          <p:nvPr/>
        </p:nvSpPr>
        <p:spPr>
          <a:xfrm>
            <a:off x="7333045" y="3966796"/>
            <a:ext cx="937702" cy="369332"/>
          </a:xfrm>
          <a:prstGeom prst="rect">
            <a:avLst/>
          </a:prstGeom>
          <a:solidFill>
            <a:schemeClr val="accent2">
              <a:lumMod val="20000"/>
              <a:lumOff val="80000"/>
            </a:schemeClr>
          </a:solidFill>
        </p:spPr>
        <p:txBody>
          <a:bodyPr wrap="square" rtlCol="0">
            <a:spAutoFit/>
          </a:bodyPr>
          <a:lstStyle/>
          <a:p>
            <a:r>
              <a:rPr lang="en-JP" dirty="0"/>
              <a:t>Predict</a:t>
            </a:r>
          </a:p>
        </p:txBody>
      </p:sp>
      <p:sp>
        <p:nvSpPr>
          <p:cNvPr id="17" name="TextBox 16">
            <a:extLst>
              <a:ext uri="{FF2B5EF4-FFF2-40B4-BE49-F238E27FC236}">
                <a16:creationId xmlns:a16="http://schemas.microsoft.com/office/drawing/2014/main" id="{8124B930-E1DB-802D-59ED-C4A422FF0B44}"/>
              </a:ext>
            </a:extLst>
          </p:cNvPr>
          <p:cNvSpPr txBox="1"/>
          <p:nvPr/>
        </p:nvSpPr>
        <p:spPr>
          <a:xfrm>
            <a:off x="8919768" y="4513734"/>
            <a:ext cx="343364" cy="369332"/>
          </a:xfrm>
          <a:prstGeom prst="rect">
            <a:avLst/>
          </a:prstGeom>
          <a:noFill/>
        </p:spPr>
        <p:txBody>
          <a:bodyPr wrap="none" rtlCol="0">
            <a:spAutoFit/>
          </a:bodyPr>
          <a:lstStyle/>
          <a:p>
            <a:r>
              <a:rPr lang="en-JP" dirty="0"/>
              <a:t>…</a:t>
            </a:r>
          </a:p>
        </p:txBody>
      </p:sp>
      <p:sp>
        <p:nvSpPr>
          <p:cNvPr id="18" name="Rectangle 17">
            <a:extLst>
              <a:ext uri="{FF2B5EF4-FFF2-40B4-BE49-F238E27FC236}">
                <a16:creationId xmlns:a16="http://schemas.microsoft.com/office/drawing/2014/main" id="{336CFF62-C443-1052-AE65-F61979D00A98}"/>
              </a:ext>
            </a:extLst>
          </p:cNvPr>
          <p:cNvSpPr/>
          <p:nvPr/>
        </p:nvSpPr>
        <p:spPr>
          <a:xfrm>
            <a:off x="3696905" y="2207900"/>
            <a:ext cx="3328827" cy="3896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 name="TextBox 18">
            <a:extLst>
              <a:ext uri="{FF2B5EF4-FFF2-40B4-BE49-F238E27FC236}">
                <a16:creationId xmlns:a16="http://schemas.microsoft.com/office/drawing/2014/main" id="{798557EE-13DD-50DD-8B5C-E3DF6B470FE3}"/>
              </a:ext>
            </a:extLst>
          </p:cNvPr>
          <p:cNvSpPr txBox="1"/>
          <p:nvPr/>
        </p:nvSpPr>
        <p:spPr>
          <a:xfrm>
            <a:off x="4769104" y="1828209"/>
            <a:ext cx="1184427" cy="369332"/>
          </a:xfrm>
          <a:prstGeom prst="rect">
            <a:avLst/>
          </a:prstGeom>
          <a:solidFill>
            <a:schemeClr val="accent1">
              <a:lumMod val="20000"/>
              <a:lumOff val="80000"/>
            </a:schemeClr>
          </a:solidFill>
        </p:spPr>
        <p:txBody>
          <a:bodyPr wrap="none" rtlCol="0">
            <a:spAutoFit/>
          </a:bodyPr>
          <a:lstStyle/>
          <a:p>
            <a:r>
              <a:rPr lang="en-JP" dirty="0"/>
              <a:t>Simulation</a:t>
            </a:r>
          </a:p>
        </p:txBody>
      </p:sp>
      <p:sp>
        <p:nvSpPr>
          <p:cNvPr id="20" name="TextBox 19">
            <a:extLst>
              <a:ext uri="{FF2B5EF4-FFF2-40B4-BE49-F238E27FC236}">
                <a16:creationId xmlns:a16="http://schemas.microsoft.com/office/drawing/2014/main" id="{A3915A2A-F7F0-9899-410F-AC7D45C72667}"/>
              </a:ext>
            </a:extLst>
          </p:cNvPr>
          <p:cNvSpPr txBox="1"/>
          <p:nvPr/>
        </p:nvSpPr>
        <p:spPr>
          <a:xfrm>
            <a:off x="9153085" y="5546217"/>
            <a:ext cx="1848519" cy="369332"/>
          </a:xfrm>
          <a:prstGeom prst="rect">
            <a:avLst/>
          </a:prstGeom>
          <a:solidFill>
            <a:schemeClr val="accent1">
              <a:lumMod val="20000"/>
              <a:lumOff val="80000"/>
            </a:schemeClr>
          </a:solidFill>
        </p:spPr>
        <p:txBody>
          <a:bodyPr wrap="none" rtlCol="0">
            <a:spAutoFit/>
          </a:bodyPr>
          <a:lstStyle/>
          <a:p>
            <a:r>
              <a:rPr lang="en-JP" dirty="0"/>
              <a:t>Recommendation</a:t>
            </a:r>
          </a:p>
        </p:txBody>
      </p:sp>
    </p:spTree>
    <p:extLst>
      <p:ext uri="{BB962C8B-B14F-4D97-AF65-F5344CB8AC3E}">
        <p14:creationId xmlns:p14="http://schemas.microsoft.com/office/powerpoint/2010/main" val="1647691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ectangle 5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158042DD-BE38-7675-B967-521D01A39DB0}"/>
              </a:ext>
            </a:extLst>
          </p:cNvPr>
          <p:cNvSpPr txBox="1">
            <a:spLocks/>
          </p:cNvSpPr>
          <p:nvPr/>
        </p:nvSpPr>
        <p:spPr>
          <a:xfrm>
            <a:off x="507029" y="160867"/>
            <a:ext cx="11466855"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sz="3600" b="1" dirty="0"/>
              <a:t>Model Performance – Evolution Along with Data Size Increase</a:t>
            </a:r>
          </a:p>
        </p:txBody>
      </p:sp>
      <p:pic>
        <p:nvPicPr>
          <p:cNvPr id="7" name="Picture 6">
            <a:extLst>
              <a:ext uri="{FF2B5EF4-FFF2-40B4-BE49-F238E27FC236}">
                <a16:creationId xmlns:a16="http://schemas.microsoft.com/office/drawing/2014/main" id="{B5B8CC15-1090-854E-16C0-0D3E5501CA8B}"/>
              </a:ext>
            </a:extLst>
          </p:cNvPr>
          <p:cNvPicPr>
            <a:picLocks noChangeAspect="1"/>
          </p:cNvPicPr>
          <p:nvPr/>
        </p:nvPicPr>
        <p:blipFill>
          <a:blip r:embed="rId2"/>
          <a:stretch>
            <a:fillRect/>
          </a:stretch>
        </p:blipFill>
        <p:spPr>
          <a:xfrm>
            <a:off x="161608" y="1832098"/>
            <a:ext cx="3650149" cy="2427851"/>
          </a:xfrm>
          <a:prstGeom prst="rect">
            <a:avLst/>
          </a:prstGeom>
        </p:spPr>
      </p:pic>
      <p:sp>
        <p:nvSpPr>
          <p:cNvPr id="21" name="TextBox 20">
            <a:extLst>
              <a:ext uri="{FF2B5EF4-FFF2-40B4-BE49-F238E27FC236}">
                <a16:creationId xmlns:a16="http://schemas.microsoft.com/office/drawing/2014/main" id="{755D3B9D-2999-E490-E228-9E1BB21F8966}"/>
              </a:ext>
            </a:extLst>
          </p:cNvPr>
          <p:cNvSpPr txBox="1"/>
          <p:nvPr/>
        </p:nvSpPr>
        <p:spPr>
          <a:xfrm>
            <a:off x="161608" y="1046277"/>
            <a:ext cx="10163488" cy="430887"/>
          </a:xfrm>
          <a:prstGeom prst="rect">
            <a:avLst/>
          </a:prstGeom>
          <a:noFill/>
        </p:spPr>
        <p:txBody>
          <a:bodyPr wrap="none" rtlCol="0">
            <a:spAutoFit/>
          </a:bodyPr>
          <a:lstStyle/>
          <a:p>
            <a:r>
              <a:rPr lang="en-JP" sz="2200" dirty="0"/>
              <a:t>Select Light GBM model out of  [Light GBM, XGBoost, Random Forest] after comparison</a:t>
            </a:r>
          </a:p>
        </p:txBody>
      </p:sp>
      <p:sp>
        <p:nvSpPr>
          <p:cNvPr id="22" name="TextBox 21">
            <a:extLst>
              <a:ext uri="{FF2B5EF4-FFF2-40B4-BE49-F238E27FC236}">
                <a16:creationId xmlns:a16="http://schemas.microsoft.com/office/drawing/2014/main" id="{2CA056D3-6427-05DF-535A-1024224F1CEE}"/>
              </a:ext>
            </a:extLst>
          </p:cNvPr>
          <p:cNvSpPr txBox="1"/>
          <p:nvPr/>
        </p:nvSpPr>
        <p:spPr>
          <a:xfrm>
            <a:off x="259531" y="5733232"/>
            <a:ext cx="11746807" cy="784830"/>
          </a:xfrm>
          <a:prstGeom prst="rect">
            <a:avLst/>
          </a:prstGeom>
          <a:noFill/>
        </p:spPr>
        <p:txBody>
          <a:bodyPr wrap="square" rtlCol="0">
            <a:spAutoFit/>
          </a:bodyPr>
          <a:lstStyle/>
          <a:p>
            <a:r>
              <a:rPr lang="en-JP" sz="1500" dirty="0"/>
              <a:t>* Computation time is limited by the feature engineering on traffic status (calculation for each Taxi at each time step is done)</a:t>
            </a:r>
          </a:p>
          <a:p>
            <a:r>
              <a:rPr lang="en-JP" sz="1500" dirty="0"/>
              <a:t>* N</a:t>
            </a:r>
            <a:r>
              <a:rPr lang="en-US" sz="1500" dirty="0"/>
              <a:t>o</a:t>
            </a:r>
            <a:r>
              <a:rPr lang="en-JP" sz="1500" dirty="0"/>
              <a:t>t using complete data set but just sampled data, due to computaiton resource and time limitation. </a:t>
            </a:r>
            <a:br>
              <a:rPr lang="en-JP" sz="1500" dirty="0"/>
            </a:br>
            <a:r>
              <a:rPr lang="en-JP" sz="1500" dirty="0"/>
              <a:t>* There is still room to further improve model performance, considering that at most I just used 13% of all data.</a:t>
            </a:r>
          </a:p>
        </p:txBody>
      </p:sp>
      <p:sp>
        <p:nvSpPr>
          <p:cNvPr id="29" name="TextBox 28">
            <a:extLst>
              <a:ext uri="{FF2B5EF4-FFF2-40B4-BE49-F238E27FC236}">
                <a16:creationId xmlns:a16="http://schemas.microsoft.com/office/drawing/2014/main" id="{64996BB5-42B2-5199-19A6-A16FF9EF6976}"/>
              </a:ext>
            </a:extLst>
          </p:cNvPr>
          <p:cNvSpPr txBox="1"/>
          <p:nvPr/>
        </p:nvSpPr>
        <p:spPr>
          <a:xfrm>
            <a:off x="218115" y="4713023"/>
            <a:ext cx="3650149" cy="323165"/>
          </a:xfrm>
          <a:prstGeom prst="rect">
            <a:avLst/>
          </a:prstGeom>
          <a:noFill/>
        </p:spPr>
        <p:txBody>
          <a:bodyPr wrap="square" rtlCol="0">
            <a:spAutoFit/>
          </a:bodyPr>
          <a:lstStyle/>
          <a:p>
            <a:r>
              <a:rPr lang="en-JP" sz="1500" dirty="0"/>
              <a:t>1.1% sampling (Feature engineering: 36 min)</a:t>
            </a:r>
          </a:p>
        </p:txBody>
      </p:sp>
      <p:pic>
        <p:nvPicPr>
          <p:cNvPr id="30" name="Picture 29">
            <a:extLst>
              <a:ext uri="{FF2B5EF4-FFF2-40B4-BE49-F238E27FC236}">
                <a16:creationId xmlns:a16="http://schemas.microsoft.com/office/drawing/2014/main" id="{0FE8D862-2A0C-ED32-F8CA-0C35790CF142}"/>
              </a:ext>
            </a:extLst>
          </p:cNvPr>
          <p:cNvPicPr>
            <a:picLocks noChangeAspect="1"/>
          </p:cNvPicPr>
          <p:nvPr/>
        </p:nvPicPr>
        <p:blipFill>
          <a:blip r:embed="rId3"/>
          <a:stretch>
            <a:fillRect/>
          </a:stretch>
        </p:blipFill>
        <p:spPr>
          <a:xfrm>
            <a:off x="4034511" y="1846711"/>
            <a:ext cx="3653375" cy="2413238"/>
          </a:xfrm>
          <a:prstGeom prst="rect">
            <a:avLst/>
          </a:prstGeom>
        </p:spPr>
      </p:pic>
      <p:sp>
        <p:nvSpPr>
          <p:cNvPr id="32" name="TextBox 31">
            <a:extLst>
              <a:ext uri="{FF2B5EF4-FFF2-40B4-BE49-F238E27FC236}">
                <a16:creationId xmlns:a16="http://schemas.microsoft.com/office/drawing/2014/main" id="{28E44132-759E-1BF3-A0FC-A70F9AB1F2E6}"/>
              </a:ext>
            </a:extLst>
          </p:cNvPr>
          <p:cNvSpPr txBox="1"/>
          <p:nvPr/>
        </p:nvSpPr>
        <p:spPr>
          <a:xfrm>
            <a:off x="4034511" y="4731131"/>
            <a:ext cx="3799978" cy="323165"/>
          </a:xfrm>
          <a:prstGeom prst="rect">
            <a:avLst/>
          </a:prstGeom>
          <a:noFill/>
        </p:spPr>
        <p:txBody>
          <a:bodyPr wrap="square" rtlCol="0">
            <a:spAutoFit/>
          </a:bodyPr>
          <a:lstStyle/>
          <a:p>
            <a:r>
              <a:rPr lang="en-JP" sz="1500" dirty="0"/>
              <a:t>4.3% sampling (Feature engineering: 151 min)</a:t>
            </a:r>
          </a:p>
        </p:txBody>
      </p:sp>
      <p:sp>
        <p:nvSpPr>
          <p:cNvPr id="33" name="TextBox 32">
            <a:extLst>
              <a:ext uri="{FF2B5EF4-FFF2-40B4-BE49-F238E27FC236}">
                <a16:creationId xmlns:a16="http://schemas.microsoft.com/office/drawing/2014/main" id="{8F3D0782-C3B0-06D5-EAF2-BAACDE4DE6DB}"/>
              </a:ext>
            </a:extLst>
          </p:cNvPr>
          <p:cNvSpPr txBox="1"/>
          <p:nvPr/>
        </p:nvSpPr>
        <p:spPr>
          <a:xfrm>
            <a:off x="7984037" y="4731131"/>
            <a:ext cx="3989848" cy="323165"/>
          </a:xfrm>
          <a:prstGeom prst="rect">
            <a:avLst/>
          </a:prstGeom>
          <a:noFill/>
        </p:spPr>
        <p:txBody>
          <a:bodyPr wrap="square" rtlCol="0">
            <a:spAutoFit/>
          </a:bodyPr>
          <a:lstStyle/>
          <a:p>
            <a:r>
              <a:rPr lang="en-JP" sz="1500" dirty="0"/>
              <a:t>13% sampling (Feature engineering: 450  min)</a:t>
            </a:r>
          </a:p>
        </p:txBody>
      </p:sp>
      <p:pic>
        <p:nvPicPr>
          <p:cNvPr id="35" name="Picture 34">
            <a:extLst>
              <a:ext uri="{FF2B5EF4-FFF2-40B4-BE49-F238E27FC236}">
                <a16:creationId xmlns:a16="http://schemas.microsoft.com/office/drawing/2014/main" id="{49D149EC-7AF3-3E14-C78C-0B6C0CCA97A1}"/>
              </a:ext>
            </a:extLst>
          </p:cNvPr>
          <p:cNvPicPr>
            <a:picLocks noChangeAspect="1"/>
          </p:cNvPicPr>
          <p:nvPr/>
        </p:nvPicPr>
        <p:blipFill>
          <a:blip r:embed="rId4"/>
          <a:stretch>
            <a:fillRect/>
          </a:stretch>
        </p:blipFill>
        <p:spPr>
          <a:xfrm>
            <a:off x="7961459" y="1831960"/>
            <a:ext cx="3563868" cy="2433861"/>
          </a:xfrm>
          <a:prstGeom prst="rect">
            <a:avLst/>
          </a:prstGeom>
        </p:spPr>
      </p:pic>
    </p:spTree>
    <p:extLst>
      <p:ext uri="{BB962C8B-B14F-4D97-AF65-F5344CB8AC3E}">
        <p14:creationId xmlns:p14="http://schemas.microsoft.com/office/powerpoint/2010/main" val="3634617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3514</TotalTime>
  <Words>1305</Words>
  <Application>Microsoft Macintosh PowerPoint</Application>
  <PresentationFormat>Widescreen</PresentationFormat>
  <Paragraphs>198</Paragraphs>
  <Slides>15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TeXGyreHerosBold</vt:lpstr>
      <vt:lpstr>Arial</vt:lpstr>
      <vt:lpstr>Calibri</vt:lpstr>
      <vt:lpstr>Calibri Light</vt:lpstr>
      <vt:lpstr>Office Theme</vt:lpstr>
      <vt:lpstr>Data Science Case Study:   Recommendation Engine for Taxi Next Destination</vt:lpstr>
      <vt:lpstr>Background</vt:lpstr>
      <vt:lpstr>Q1: Potential Reduction of CO2 Emissions </vt:lpstr>
      <vt:lpstr>Q2: Next Destination Recommendation for Occupation</vt:lpstr>
      <vt:lpstr>Drop-off -&gt; Pick-up Session Data 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and Analytics Case Studies</dc:title>
  <dc:creator>Peng Zhang</dc:creator>
  <cp:lastModifiedBy>Peng Zhang</cp:lastModifiedBy>
  <cp:revision>153</cp:revision>
  <dcterms:created xsi:type="dcterms:W3CDTF">2022-11-20T07:45:17Z</dcterms:created>
  <dcterms:modified xsi:type="dcterms:W3CDTF">2022-12-18T13:23:40Z</dcterms:modified>
</cp:coreProperties>
</file>